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5" r:id="rId6"/>
    <p:sldId id="271" r:id="rId7"/>
    <p:sldId id="262" r:id="rId8"/>
    <p:sldId id="266" r:id="rId9"/>
    <p:sldId id="267" r:id="rId10"/>
    <p:sldId id="258" r:id="rId11"/>
    <p:sldId id="259" r:id="rId12"/>
  </p:sldIdLst>
  <p:sldSz cx="9144000" cy="5143500" type="screen16x9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45D"/>
    <a:srgbClr val="23AAE1"/>
    <a:srgbClr val="A7D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8" y="4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FACD-A00D-4133-AD6E-AF5F59915BCD}" type="datetimeFigureOut">
              <a:rPr lang="ro-RO" smtClean="0"/>
              <a:t>21.01.2021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9768-F911-4A61-B3E4-B7D2DE60000D}" type="slidenum">
              <a:rPr lang="ro-RO" smtClean="0"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1597819"/>
            <a:ext cx="6336704" cy="2846139"/>
          </a:xfrm>
        </p:spPr>
        <p:txBody>
          <a:bodyPr>
            <a:noAutofit/>
          </a:bodyPr>
          <a:lstStyle/>
          <a:p>
            <a:r>
              <a:rPr lang="ro-RO" sz="2000" b="1" dirty="0">
                <a:latin typeface="Trebuchet MS" pitchFamily="34" charset="0"/>
              </a:rPr>
              <a:t>DANUBIUS-RI – Centrul Internațional de Studii Avansate pentru Sisteme Fluvii – Mă</a:t>
            </a:r>
            <a:r>
              <a:rPr lang="en-GB" sz="2000" b="1" dirty="0" err="1">
                <a:latin typeface="Trebuchet MS" pitchFamily="34" charset="0"/>
              </a:rPr>
              <a:t>ri</a:t>
            </a:r>
            <a:br>
              <a:rPr lang="ro-RO" sz="2000" b="1" dirty="0">
                <a:latin typeface="Trebuchet MS" pitchFamily="34" charset="0"/>
              </a:rPr>
            </a:br>
            <a:br>
              <a:rPr lang="ro-RO" sz="2000" b="1" dirty="0">
                <a:latin typeface="Trebuchet MS" pitchFamily="34" charset="0"/>
              </a:rPr>
            </a:br>
            <a:r>
              <a:rPr lang="ro-RO" sz="2000" b="1" dirty="0">
                <a:latin typeface="Trebuchet MS" pitchFamily="34" charset="0"/>
              </a:rPr>
              <a:t>Proiectul de Infrastructură pan-Europeană distribuită de Cercetare, inclus pe lista ESFRI în 2016, coordonat de către România</a:t>
            </a:r>
            <a:br>
              <a:rPr lang="ro-RO" sz="2000" b="1" dirty="0">
                <a:latin typeface="Trebuchet MS" pitchFamily="34" charset="0"/>
              </a:rPr>
            </a:br>
            <a:br>
              <a:rPr lang="ro-RO" sz="2000" b="1" dirty="0">
                <a:latin typeface="Trebuchet MS" pitchFamily="34" charset="0"/>
              </a:rPr>
            </a:br>
            <a:r>
              <a:rPr lang="ro-RO" sz="2000" b="1" dirty="0">
                <a:latin typeface="Trebuchet MS" pitchFamily="34" charset="0"/>
              </a:rPr>
              <a:t>Dr. Adrian Stănică</a:t>
            </a:r>
            <a:br>
              <a:rPr lang="ro-RO" sz="2000" b="1" dirty="0">
                <a:latin typeface="Trebuchet MS" pitchFamily="34" charset="0"/>
              </a:rPr>
            </a:br>
            <a:r>
              <a:rPr lang="ro-RO" sz="2000" b="1" dirty="0">
                <a:latin typeface="Trebuchet MS" pitchFamily="34" charset="0"/>
              </a:rPr>
              <a:t>Institutul Național de Cercetare – Dezvoltare pentru Geologie și </a:t>
            </a:r>
            <a:r>
              <a:rPr lang="ro-RO" sz="2000" b="1" dirty="0" err="1">
                <a:latin typeface="Trebuchet MS" pitchFamily="34" charset="0"/>
              </a:rPr>
              <a:t>Geoecologie</a:t>
            </a:r>
            <a:r>
              <a:rPr lang="ro-RO" sz="2000" b="1" dirty="0">
                <a:latin typeface="Trebuchet MS" pitchFamily="34" charset="0"/>
              </a:rPr>
              <a:t> Marină - </a:t>
            </a:r>
            <a:r>
              <a:rPr lang="ro-RO" sz="2000" b="1" dirty="0" err="1">
                <a:latin typeface="Trebuchet MS" pitchFamily="34" charset="0"/>
              </a:rPr>
              <a:t>GeoEcoMar</a:t>
            </a:r>
            <a:endParaRPr lang="ro-RO" sz="2000" b="1" dirty="0">
              <a:latin typeface="Trebuchet MS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B44D2764-8D92-4AA5-965A-58CB07392139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3661260"/>
            <a:ext cx="952500" cy="804862"/>
            <a:chOff x="10" y="10"/>
            <a:chExt cx="1017" cy="902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6EDE0E81-64CF-48A6-A8CA-FCD45F3EE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23076B3D-C576-4834-A989-9230A63C7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7D608B72-D758-417D-A643-4BAF2FBD4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865CFF3-829C-43D3-A4A1-83F373426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1CD031EE-A8C5-459A-AF42-9934F4207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487A74C2-7B33-4138-A013-C1EBCABF5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F1E12A47-9A73-4148-BA64-E37AF2AFE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07520D30-1E8D-4CDF-BC44-F8E349F84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3870"/>
            <a:ext cx="3456384" cy="569218"/>
          </a:xfrm>
        </p:spPr>
        <p:txBody>
          <a:bodyPr>
            <a:noAutofit/>
          </a:bodyPr>
          <a:lstStyle/>
          <a:p>
            <a:r>
              <a:rPr lang="ro-RO" sz="2400" b="1" dirty="0">
                <a:latin typeface="Trebuchet MS" pitchFamily="34" charset="0"/>
              </a:rPr>
              <a:t>În prezent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3D837A50-4DDA-4A1A-9B0B-79EDD9435594}"/>
              </a:ext>
            </a:extLst>
          </p:cNvPr>
          <p:cNvGrpSpPr>
            <a:grpSpLocks/>
          </p:cNvGrpSpPr>
          <p:nvPr/>
        </p:nvGrpSpPr>
        <p:grpSpPr bwMode="auto">
          <a:xfrm>
            <a:off x="8532440" y="2294023"/>
            <a:ext cx="520452" cy="555453"/>
            <a:chOff x="10" y="10"/>
            <a:chExt cx="1017" cy="902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C90C8E3-6235-4CFD-8753-54F7A0676C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B910FAC-2396-45B3-992C-E578C231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B5299A7-F11F-4396-9F80-0D9FFE44E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A29515B-2F58-4B80-84F2-83D52E81F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903C375-9AB8-4583-BF54-4C0F85AA9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74E046D-12DD-411C-8506-70A521FC8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28A97A0-4DDA-4637-8CD1-052FDE63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73BF2E42-BCE0-4A7C-89ED-5CD279A7F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DB384FE-059B-408D-81BF-E7E648F1D388}"/>
              </a:ext>
            </a:extLst>
          </p:cNvPr>
          <p:cNvSpPr txBox="1"/>
          <p:nvPr/>
        </p:nvSpPr>
        <p:spPr>
          <a:xfrm>
            <a:off x="91108" y="915566"/>
            <a:ext cx="8208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solidFill>
                  <a:srgbClr val="000000"/>
                </a:solidFill>
              </a:rPr>
              <a:t>Activități în Faza de Implementare: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rgbClr val="000000"/>
              </a:solidFill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- Consolidarea Leadership-ului românesc prin finalizarea documentației pentru DANUBIUS ERIC și obținerea acordurilor finale de la statele participante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- Definirea standardelor comune DANUBIUS Commons </a:t>
            </a:r>
            <a:r>
              <a:rPr lang="ro-RO" b="1" dirty="0">
                <a:solidFill>
                  <a:srgbClr val="000000"/>
                </a:solidFill>
              </a:rPr>
              <a:t>(DANS2)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-  Pregătirea comunității naționale și internaționale de utilizatori pentru Cazul Științific 	DANUBIUS-RI –pentru furnizarea serviciilor de cercetare - pregătire și testare 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dirty="0">
                <a:solidFill>
                  <a:srgbClr val="000000"/>
                </a:solidFill>
              </a:rPr>
              <a:t>Întărirea conexiunilor cu celelalte proiecte ESFRI de Mediu și ESFRI Landmarks (ERIC-uri operaționale de Mediu) și rețele pan-europene de infrastructuri de cercetare relevante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dirty="0">
                <a:solidFill>
                  <a:srgbClr val="000000"/>
                </a:solidFill>
              </a:rPr>
              <a:t>Buna integrare în European Open Science Cloud alături de infrastructurile de cercetare în domeniul Științelor Naturale</a:t>
            </a:r>
          </a:p>
          <a:p>
            <a:pPr marL="2857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o-RO" dirty="0">
                <a:solidFill>
                  <a:srgbClr val="000000"/>
                </a:solidFill>
              </a:rPr>
              <a:t>Implementarea Conceptelor FAIR Data și Open Data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003232" cy="1800200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rebuchet MS" pitchFamily="34" charset="0"/>
              </a:rPr>
              <a:t>Mulţumesc</a:t>
            </a:r>
            <a:r>
              <a:rPr lang="en-US" sz="4800" b="1" dirty="0">
                <a:latin typeface="Trebuchet MS" pitchFamily="34" charset="0"/>
              </a:rPr>
              <a:t>!</a:t>
            </a:r>
            <a:br>
              <a:rPr lang="ro-RO" sz="4800" b="1" dirty="0">
                <a:latin typeface="Trebuchet MS" pitchFamily="34" charset="0"/>
              </a:rPr>
            </a:br>
            <a:br>
              <a:rPr lang="ro-RO" sz="4800" b="1" dirty="0">
                <a:latin typeface="Trebuchet MS" pitchFamily="34" charset="0"/>
              </a:rPr>
            </a:br>
            <a:r>
              <a:rPr lang="ro-RO" sz="2000" b="1" dirty="0">
                <a:latin typeface="Trebuchet MS" pitchFamily="34" charset="0"/>
              </a:rPr>
              <a:t>danubius.research@geoecomar.ro</a:t>
            </a:r>
            <a:endParaRPr lang="ro-RO" sz="4800" b="1" dirty="0">
              <a:latin typeface="Trebuchet MS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A4EFC332-B074-4E55-84DE-9AD16C2B2830}"/>
              </a:ext>
            </a:extLst>
          </p:cNvPr>
          <p:cNvGrpSpPr>
            <a:grpSpLocks/>
          </p:cNvGrpSpPr>
          <p:nvPr/>
        </p:nvGrpSpPr>
        <p:grpSpPr bwMode="auto">
          <a:xfrm>
            <a:off x="4157498" y="2571750"/>
            <a:ext cx="602635" cy="503969"/>
            <a:chOff x="10" y="10"/>
            <a:chExt cx="1017" cy="902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B56D051-838E-4C6A-8A76-17FA2258E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0055982C-38B1-4C82-99D0-BEDE00762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7BAFE9E9-902A-49B2-A8D4-756151FC3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932B1BD2-5118-4D15-BAE6-9429429F4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E2C8563C-3DF5-4A30-ACCA-A2961BA00A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641AFE8E-B854-46E4-B22D-BD330C8BC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912B6EF4-4420-45E5-A274-5C863D3CD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30A6D35E-4443-4A2D-8EB5-7B758F81F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23AAE1"/>
                </a:solidFill>
                <a:latin typeface="Trebuchet MS" pitchFamily="34" charset="0"/>
              </a:rPr>
              <a:t>Titlu</a:t>
            </a:r>
            <a:endParaRPr lang="ro-RO" sz="28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EB2FEF9B-0916-4545-8F25-856C64ECF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590" y="867919"/>
            <a:ext cx="6605410" cy="64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o-RO" sz="1600" b="1" dirty="0">
                <a:cs typeface="Times New Roman" pitchFamily="18" charset="0"/>
              </a:rPr>
              <a:t>Modificările Globale influențează starea sistemelor fluviu-mare pe multiple scări – de la nivel local la cel regional și global</a:t>
            </a:r>
            <a:endParaRPr lang="en-GB" sz="1600" b="1" dirty="0">
              <a:cs typeface="Times New Roman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379D80-8161-46A0-B50F-02EA22617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524286"/>
            <a:ext cx="6120680" cy="29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o-RO" sz="1100" b="1" dirty="0">
                <a:cs typeface="Times New Roman" pitchFamily="18" charset="0"/>
              </a:rPr>
              <a:t>Principalele întrebări științifice pentru </a:t>
            </a:r>
            <a:r>
              <a:rPr lang="en-GB" sz="1100" b="1" dirty="0">
                <a:cs typeface="Times New Roman" pitchFamily="18" charset="0"/>
              </a:rPr>
              <a:t>DANUBIUS-RI</a:t>
            </a:r>
            <a:endParaRPr lang="en-GB" sz="1100" dirty="0"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definim un Sistem Fluviu – Mare ”Sănătos” în </a:t>
            </a:r>
            <a:r>
              <a:rPr lang="ro-RO" sz="1100" dirty="0" err="1">
                <a:ea typeface="Calibri" pitchFamily="34" charset="0"/>
                <a:cs typeface="Times New Roman" pitchFamily="18" charset="0"/>
              </a:rPr>
              <a:t>Antropocen</a:t>
            </a:r>
            <a:r>
              <a:rPr lang="en-GB" sz="1100" dirty="0">
                <a:ea typeface="Calibri" pitchFamily="34" charset="0"/>
                <a:cs typeface="Times New Roman" pitchFamily="18" charset="0"/>
              </a:rPr>
              <a:t>?</a:t>
            </a:r>
            <a:endParaRPr lang="de-DE" sz="11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se modifică Sistemele Fluviu – Mare influența unor presiuni multiple și permanent variabile</a:t>
            </a:r>
            <a:r>
              <a:rPr lang="en-GB" sz="1100" dirty="0">
                <a:ea typeface="Calibri" pitchFamily="34" charset="0"/>
                <a:cs typeface="Times New Roman" pitchFamily="18" charset="0"/>
              </a:rPr>
              <a:t>?</a:t>
            </a:r>
            <a:endParaRPr lang="ro-RO" sz="11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se modifică procesele naturale la scara sistemelor fluviu – mare plecând de la intervenții locale în anumite zone ale acestora</a:t>
            </a:r>
            <a:r>
              <a:rPr lang="en-GB" sz="1100" dirty="0">
                <a:ea typeface="Calibri" pitchFamily="34" charset="0"/>
                <a:cs typeface="Times New Roman" pitchFamily="18" charset="0"/>
              </a:rPr>
              <a:t>?</a:t>
            </a:r>
            <a:r>
              <a:rPr lang="ro-RO" sz="1100" dirty="0">
                <a:ea typeface="Calibri" pitchFamily="34" charset="0"/>
                <a:cs typeface="Times New Roman" pitchFamily="18" charset="0"/>
              </a:rPr>
              <a:t> Cum se transmite impactul acestor modificări – atât spre </a:t>
            </a:r>
            <a:r>
              <a:rPr lang="ro-RO" sz="1100" dirty="0" err="1">
                <a:ea typeface="Calibri" pitchFamily="34" charset="0"/>
                <a:cs typeface="Times New Roman" pitchFamily="18" charset="0"/>
              </a:rPr>
              <a:t>amont</a:t>
            </a:r>
            <a:r>
              <a:rPr lang="ro-RO" sz="1100" dirty="0">
                <a:ea typeface="Calibri" pitchFamily="34" charset="0"/>
                <a:cs typeface="Times New Roman" pitchFamily="18" charset="0"/>
              </a:rPr>
              <a:t> cât și spre aval?</a:t>
            </a:r>
            <a:endParaRPr lang="de-DE" sz="11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afectează aceste intervenții sănătatea ecosistemelor, modul lor de funcționare și calitatea serviciilor oferite de acestea</a:t>
            </a:r>
            <a:r>
              <a:rPr lang="en-GB" sz="1100" dirty="0">
                <a:ea typeface="Calibri" pitchFamily="34" charset="0"/>
                <a:cs typeface="Times New Roman" pitchFamily="18" charset="0"/>
              </a:rPr>
              <a:t>?</a:t>
            </a:r>
            <a:endParaRPr lang="de-DE" sz="11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putem menține în echilibru utilizarea, protecția și dezvoltarea durabilă a Sistemelor Fluviu - Mare</a:t>
            </a:r>
            <a:r>
              <a:rPr lang="en-GB" sz="1100" dirty="0">
                <a:ea typeface="Calibri" pitchFamily="34" charset="0"/>
                <a:cs typeface="Times New Roman" pitchFamily="18" charset="0"/>
              </a:rPr>
              <a:t>?</a:t>
            </a:r>
            <a:endParaRPr lang="de-DE" sz="1100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o-RO" sz="1100" dirty="0">
                <a:ea typeface="Calibri" pitchFamily="34" charset="0"/>
                <a:cs typeface="Times New Roman" pitchFamily="18" charset="0"/>
              </a:rPr>
              <a:t>Cum putem planifica și pune în practică un sistem de management care să susțină dezvoltarea fără afectarea serviciilor ecosistemelor în Sistemele Fluviu-Mare?</a:t>
            </a:r>
            <a:endParaRPr lang="de-DE" sz="11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48224EC9-F69C-4A5C-BD19-A4A5DC934963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</a:blip>
          <a:srcRect l="4192" r="2013" b="3"/>
          <a:stretch/>
        </p:blipFill>
        <p:spPr>
          <a:xfrm>
            <a:off x="-36512" y="869733"/>
            <a:ext cx="2837458" cy="283196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AE0B1AAC-4461-4F29-95C4-066F08AA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691188"/>
            <a:ext cx="26896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100" b="1" dirty="0"/>
              <a:t>Apă și sedimente</a:t>
            </a:r>
            <a:endParaRPr lang="en-US" sz="1100" b="1" dirty="0"/>
          </a:p>
          <a:p>
            <a:pPr>
              <a:spcBef>
                <a:spcPct val="50000"/>
              </a:spcBef>
            </a:pPr>
            <a:r>
              <a:rPr lang="en-US" sz="1100" b="1" dirty="0" err="1"/>
              <a:t>Biodiversit</a:t>
            </a:r>
            <a:r>
              <a:rPr lang="ro-RO" sz="1100" b="1" dirty="0" err="1"/>
              <a:t>ate</a:t>
            </a:r>
            <a:r>
              <a:rPr lang="en-US" sz="1100" b="1" dirty="0"/>
              <a:t> </a:t>
            </a:r>
            <a:r>
              <a:rPr lang="ro-RO" sz="1100" b="1" dirty="0"/>
              <a:t>și</a:t>
            </a:r>
            <a:r>
              <a:rPr lang="en-US" sz="1100" b="1" dirty="0"/>
              <a:t> </a:t>
            </a:r>
            <a:r>
              <a:rPr lang="en-US" sz="1100" b="1" dirty="0" err="1"/>
              <a:t>Ecos</a:t>
            </a:r>
            <a:r>
              <a:rPr lang="ro-RO" sz="1100" b="1" dirty="0"/>
              <a:t>i</a:t>
            </a:r>
            <a:r>
              <a:rPr lang="en-US" sz="1100" b="1" dirty="0"/>
              <a:t>stem</a:t>
            </a:r>
            <a:r>
              <a:rPr lang="ro-RO" sz="1100" b="1" dirty="0"/>
              <a:t>e</a:t>
            </a:r>
            <a:endParaRPr lang="en-US" sz="1100" b="1" dirty="0"/>
          </a:p>
          <a:p>
            <a:pPr>
              <a:spcBef>
                <a:spcPct val="50000"/>
              </a:spcBef>
            </a:pPr>
            <a:r>
              <a:rPr lang="ro-RO" sz="1100" b="1" dirty="0"/>
              <a:t>Presiuni multiple</a:t>
            </a:r>
            <a:endParaRPr lang="en-US" sz="1100" b="1" dirty="0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51A17317-3E3D-41B6-8653-0F8A00BBF50F}"/>
              </a:ext>
            </a:extLst>
          </p:cNvPr>
          <p:cNvGrpSpPr>
            <a:grpSpLocks/>
          </p:cNvGrpSpPr>
          <p:nvPr/>
        </p:nvGrpSpPr>
        <p:grpSpPr bwMode="auto">
          <a:xfrm>
            <a:off x="8123486" y="1419622"/>
            <a:ext cx="563314" cy="469408"/>
            <a:chOff x="10" y="10"/>
            <a:chExt cx="1017" cy="902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57C48EC5-5EA8-4BAE-BDA0-310E49F80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CF1C5D03-13EE-4C26-A845-F3FFBF9F3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>
                <a:extLst>
                  <a:ext uri="{FF2B5EF4-FFF2-40B4-BE49-F238E27FC236}">
                    <a16:creationId xmlns:a16="http://schemas.microsoft.com/office/drawing/2014/main" id="{83AA6549-84F8-4A4D-AFD1-72E18EE4F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>
                <a:extLst>
                  <a:ext uri="{FF2B5EF4-FFF2-40B4-BE49-F238E27FC236}">
                    <a16:creationId xmlns:a16="http://schemas.microsoft.com/office/drawing/2014/main" id="{C27A4FD7-572F-49D8-BF44-F88CAD11B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508905C8-F76D-4CE0-A1EF-D77B5F79AC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BEF0FA91-B2A3-438F-9FB5-D3FC19AB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89219F38-F0A8-40FE-A8AC-C4F59A139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C56F4506-7A9C-4E06-A6DA-4D6A6293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D55FA3-B3AF-4669-A4A7-E169E910B737}"/>
              </a:ext>
            </a:extLst>
          </p:cNvPr>
          <p:cNvSpPr txBox="1"/>
          <p:nvPr/>
        </p:nvSpPr>
        <p:spPr>
          <a:xfrm>
            <a:off x="24679" y="146724"/>
            <a:ext cx="497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DANUBIUS-RI – susține cercetarea interdisciplinară </a:t>
            </a:r>
          </a:p>
          <a:p>
            <a:r>
              <a:rPr lang="ro-RO" dirty="0"/>
              <a:t> de excelență în sisteme fluvii - mări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4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771550"/>
            <a:ext cx="8579296" cy="569218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2800" b="1" dirty="0"/>
              <a:t>DANUBIUS-RI – </a:t>
            </a:r>
            <a:r>
              <a:rPr lang="en-GB" altLang="en-US" sz="2800" b="1" dirty="0" err="1"/>
              <a:t>Infrastructura</a:t>
            </a:r>
            <a:r>
              <a:rPr lang="en-GB" altLang="en-US" sz="2800" b="1" dirty="0"/>
              <a:t> de </a:t>
            </a:r>
            <a:r>
              <a:rPr lang="en-GB" altLang="en-US" sz="2800" b="1" dirty="0" err="1"/>
              <a:t>Cercetare</a:t>
            </a:r>
            <a:r>
              <a:rPr lang="en-GB" altLang="en-US" sz="2800" b="1" dirty="0"/>
              <a:t> pan-</a:t>
            </a:r>
            <a:r>
              <a:rPr lang="en-GB" altLang="en-US" sz="2800" b="1" dirty="0" err="1"/>
              <a:t>europeana</a:t>
            </a:r>
            <a:endParaRPr lang="ro-RO" sz="2800" b="1" dirty="0">
              <a:solidFill>
                <a:srgbClr val="23AAE1"/>
              </a:solidFill>
              <a:latin typeface="Trebuchet MS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DB727713-B10A-4C49-B05D-5D3CD5E56C8E}"/>
              </a:ext>
            </a:extLst>
          </p:cNvPr>
          <p:cNvGrpSpPr>
            <a:grpSpLocks/>
          </p:cNvGrpSpPr>
          <p:nvPr/>
        </p:nvGrpSpPr>
        <p:grpSpPr bwMode="auto">
          <a:xfrm>
            <a:off x="251520" y="3507854"/>
            <a:ext cx="952500" cy="804862"/>
            <a:chOff x="10" y="10"/>
            <a:chExt cx="1017" cy="902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4DED359A-05E5-4AC6-80C1-358428A4E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AD5B3F3A-14E9-4D7D-8F6D-96C5757D0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8FE08F43-333D-4F8C-8392-C73C1A3E6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4D1E9EF1-CBA9-4E6D-9F84-E64E56557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54383FA5-F056-49FE-9FEC-F45DBC716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26CA2BA6-F363-4360-A752-41D841EBA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9">
                <a:extLst>
                  <a:ext uri="{FF2B5EF4-FFF2-40B4-BE49-F238E27FC236}">
                    <a16:creationId xmlns:a16="http://schemas.microsoft.com/office/drawing/2014/main" id="{FC6FA42B-CE09-4291-B87E-97A12A03A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3F3436B3-D1D2-4CC9-8DE4-4B9FBA825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3DE6A2-A48B-44C4-A197-F928AD8B83F7}"/>
              </a:ext>
            </a:extLst>
          </p:cNvPr>
          <p:cNvSpPr txBox="1"/>
          <p:nvPr/>
        </p:nvSpPr>
        <p:spPr>
          <a:xfrm>
            <a:off x="1403648" y="1203598"/>
            <a:ext cx="76912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800" dirty="0" err="1"/>
              <a:t>Unic</a:t>
            </a:r>
            <a:r>
              <a:rPr lang="ro-RO" altLang="en-US" sz="1800" dirty="0"/>
              <a:t>ă</a:t>
            </a:r>
            <a:r>
              <a:rPr lang="en-GB" altLang="en-US" sz="1800" dirty="0"/>
              <a:t> </a:t>
            </a:r>
            <a:r>
              <a:rPr lang="en-GB" altLang="en-US" sz="1800" dirty="0" err="1"/>
              <a:t>entitate</a:t>
            </a:r>
            <a:r>
              <a:rPr lang="en-GB" altLang="en-US" sz="1800" dirty="0"/>
              <a:t> juridic</a:t>
            </a:r>
            <a:r>
              <a:rPr lang="ro-RO" altLang="en-US" sz="1800" dirty="0"/>
              <a:t>ă – DANUBIUS ERIC (European </a:t>
            </a:r>
            <a:r>
              <a:rPr lang="ro-RO" altLang="en-US" sz="1800" dirty="0" err="1"/>
              <a:t>Research</a:t>
            </a:r>
            <a:r>
              <a:rPr lang="ro-RO" altLang="en-US" sz="1800" dirty="0"/>
              <a:t> </a:t>
            </a:r>
            <a:r>
              <a:rPr lang="ro-RO" altLang="en-US" sz="1800" dirty="0" err="1"/>
              <a:t>Infrastructure</a:t>
            </a:r>
            <a:r>
              <a:rPr lang="ro-RO" altLang="en-US" sz="1800" dirty="0"/>
              <a:t> </a:t>
            </a:r>
            <a:r>
              <a:rPr lang="ro-RO" altLang="en-US" sz="1800" dirty="0" err="1"/>
              <a:t>Consortium</a:t>
            </a:r>
            <a:r>
              <a:rPr lang="ro-RO" altLang="en-US" sz="1800" dirty="0"/>
              <a:t>)</a:t>
            </a:r>
            <a:endParaRPr lang="en-GB" altLang="en-US" sz="1800" dirty="0"/>
          </a:p>
          <a:p>
            <a:pPr eaLnBrk="1" hangingPunct="1"/>
            <a:r>
              <a:rPr lang="en-GB" altLang="en-US" sz="1800" dirty="0"/>
              <a:t>Management </a:t>
            </a:r>
            <a:r>
              <a:rPr lang="en-GB" altLang="en-US" sz="1800" dirty="0" err="1"/>
              <a:t>unitar</a:t>
            </a:r>
            <a:endParaRPr lang="en-GB" altLang="en-US" sz="1800" dirty="0"/>
          </a:p>
          <a:p>
            <a:pPr eaLnBrk="1" hangingPunct="1"/>
            <a:r>
              <a:rPr lang="en-GB" altLang="en-US" sz="1800" dirty="0" err="1"/>
              <a:t>Raspunde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unui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stiintific</a:t>
            </a:r>
            <a:r>
              <a:rPr lang="en-GB" altLang="en-US" sz="1800" dirty="0"/>
              <a:t> – </a:t>
            </a:r>
            <a:r>
              <a:rPr lang="en-GB" altLang="en-US" sz="1800" dirty="0" err="1"/>
              <a:t>stiinta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interdisciplinara</a:t>
            </a:r>
            <a:r>
              <a:rPr lang="en-GB" altLang="en-US" sz="1800" dirty="0"/>
              <a:t> de </a:t>
            </a:r>
            <a:r>
              <a:rPr lang="en-GB" altLang="en-US" sz="1800" dirty="0" err="1"/>
              <a:t>excelenta</a:t>
            </a:r>
            <a:r>
              <a:rPr lang="en-GB" altLang="en-US" sz="1800" dirty="0"/>
              <a:t> in </a:t>
            </a:r>
            <a:r>
              <a:rPr lang="en-GB" altLang="en-US" sz="1800" dirty="0" err="1"/>
              <a:t>sisteme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fluviu</a:t>
            </a:r>
            <a:r>
              <a:rPr lang="en-GB" altLang="en-US" sz="1800" dirty="0"/>
              <a:t>-mare</a:t>
            </a:r>
          </a:p>
          <a:p>
            <a:pPr eaLnBrk="1" hangingPunct="1"/>
            <a:r>
              <a:rPr lang="en-GB" altLang="en-US" sz="1800" dirty="0" err="1"/>
              <a:t>Foloseste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aceleasi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standarde</a:t>
            </a:r>
            <a:r>
              <a:rPr lang="en-GB" altLang="en-US" sz="1800" dirty="0"/>
              <a:t> (DANUBIUS Commons)</a:t>
            </a:r>
          </a:p>
          <a:p>
            <a:pPr eaLnBrk="1" hangingPunct="1"/>
            <a:r>
              <a:rPr lang="en-GB" altLang="en-US" sz="1800" dirty="0"/>
              <a:t>Un portal de date </a:t>
            </a:r>
            <a:r>
              <a:rPr lang="en-GB" altLang="en-US" sz="1800" dirty="0" err="1"/>
              <a:t>asigurat</a:t>
            </a:r>
            <a:r>
              <a:rPr lang="en-GB" altLang="en-US" sz="1800" dirty="0"/>
              <a:t> de </a:t>
            </a:r>
            <a:r>
              <a:rPr lang="en-GB" altLang="en-US" sz="1800" dirty="0" err="1"/>
              <a:t>catre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Centrul</a:t>
            </a:r>
            <a:r>
              <a:rPr lang="en-GB" altLang="en-US" sz="1800" dirty="0"/>
              <a:t> de Date  -care </a:t>
            </a:r>
            <a:r>
              <a:rPr lang="en-GB" altLang="en-US" sz="1800" dirty="0" err="1"/>
              <a:t>grupeaza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resursele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tuturor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partenerilor</a:t>
            </a:r>
            <a:r>
              <a:rPr lang="en-GB" altLang="en-US" sz="1800" dirty="0"/>
              <a:t> </a:t>
            </a:r>
            <a:r>
              <a:rPr lang="ro-RO" altLang="en-US" sz="1800" dirty="0"/>
              <a:t>conform principiilor FAIR </a:t>
            </a:r>
            <a:r>
              <a:rPr lang="en-GB" altLang="en-US" sz="1800" dirty="0" err="1"/>
              <a:t>si</a:t>
            </a:r>
            <a:r>
              <a:rPr lang="en-GB" altLang="en-US" sz="1800" dirty="0"/>
              <a:t> le </a:t>
            </a:r>
            <a:r>
              <a:rPr lang="en-GB" altLang="en-US" sz="1800" dirty="0" err="1"/>
              <a:t>deschide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spre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utilizatori</a:t>
            </a:r>
            <a:r>
              <a:rPr lang="ro-RO" altLang="en-US" sz="1800" dirty="0"/>
              <a:t> </a:t>
            </a:r>
            <a:endParaRPr lang="en-GB" altLang="en-US" sz="1800" dirty="0"/>
          </a:p>
          <a:p>
            <a:pPr eaLnBrk="1" hangingPunct="1"/>
            <a:r>
              <a:rPr lang="en-GB" altLang="en-US" sz="1800" dirty="0" err="1"/>
              <a:t>Principiul</a:t>
            </a:r>
            <a:r>
              <a:rPr lang="en-GB" altLang="en-US" sz="1800" dirty="0"/>
              <a:t> Open Access</a:t>
            </a:r>
          </a:p>
          <a:p>
            <a:pPr eaLnBrk="1" hangingPunct="1"/>
            <a:r>
              <a:rPr lang="en-GB" altLang="en-US" sz="1800" dirty="0" err="1"/>
              <a:t>Intareste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contactele</a:t>
            </a:r>
            <a:r>
              <a:rPr lang="en-GB" altLang="en-US" sz="1800" dirty="0"/>
              <a:t> cu </a:t>
            </a:r>
            <a:r>
              <a:rPr lang="en-GB" altLang="en-US" sz="1800" dirty="0" err="1"/>
              <a:t>comunitatea</a:t>
            </a:r>
            <a:r>
              <a:rPr lang="en-GB" altLang="en-US" sz="1800" dirty="0"/>
              <a:t> de </a:t>
            </a:r>
            <a:r>
              <a:rPr lang="en-GB" altLang="en-US" sz="1800" dirty="0" err="1"/>
              <a:t>afaceri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prin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Oficiul</a:t>
            </a:r>
            <a:r>
              <a:rPr lang="en-GB" altLang="en-US" sz="1800" dirty="0"/>
              <a:t> de Transfer </a:t>
            </a:r>
            <a:r>
              <a:rPr lang="en-GB" altLang="en-US" sz="1800" dirty="0" err="1"/>
              <a:t>Tehnologic</a:t>
            </a:r>
            <a:endParaRPr lang="ro-RO" altLang="en-US" sz="1800" dirty="0"/>
          </a:p>
          <a:p>
            <a:pPr eaLnBrk="1" hangingPunct="1"/>
            <a:r>
              <a:rPr lang="ro-RO" altLang="en-US" sz="1800" dirty="0" err="1"/>
              <a:t>Promoveaza</a:t>
            </a:r>
            <a:r>
              <a:rPr lang="ro-RO" altLang="en-US" sz="1800" dirty="0"/>
              <a:t> </a:t>
            </a:r>
            <a:r>
              <a:rPr lang="ro-RO" altLang="en-US" sz="1800" dirty="0" err="1"/>
              <a:t>oportunitatile</a:t>
            </a:r>
            <a:r>
              <a:rPr lang="ro-RO" altLang="en-US" sz="1800" dirty="0"/>
              <a:t> de </a:t>
            </a:r>
            <a:r>
              <a:rPr lang="ro-RO" altLang="en-US" sz="1800" dirty="0" err="1"/>
              <a:t>educatie</a:t>
            </a:r>
            <a:r>
              <a:rPr lang="ro-RO" altLang="en-US" sz="1800" dirty="0"/>
              <a:t> digitala prin Biroul de e-</a:t>
            </a:r>
            <a:r>
              <a:rPr lang="ro-RO" altLang="en-US" sz="1800" dirty="0" err="1"/>
              <a:t>Learning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9544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48EB0-E3CD-4937-9E53-6FBBAF6FA382}"/>
              </a:ext>
            </a:extLst>
          </p:cNvPr>
          <p:cNvSpPr/>
          <p:nvPr/>
        </p:nvSpPr>
        <p:spPr>
          <a:xfrm>
            <a:off x="107504" y="1923678"/>
            <a:ext cx="4752528" cy="775965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2863"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RO" dirty="0">
                <a:solidFill>
                  <a:srgbClr val="000000"/>
                </a:solidFill>
                <a:latin typeface="+mn-lt"/>
                <a:cs typeface="+mn-cs"/>
              </a:rPr>
              <a:t>DANUBIUS-RI – Infrastructură pan-Europeană</a:t>
            </a:r>
          </a:p>
          <a:p>
            <a:pPr marL="42863"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RO" dirty="0">
                <a:solidFill>
                  <a:srgbClr val="000000"/>
                </a:solidFill>
                <a:latin typeface="+mn-lt"/>
                <a:cs typeface="+mn-cs"/>
              </a:rPr>
              <a:t>interdisciplinară și distribuită</a:t>
            </a: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85763" lvl="1" indent="-3429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rgbClr val="000000"/>
                </a:solidFill>
                <a:latin typeface="+mn-lt"/>
                <a:cs typeface="+mn-cs"/>
              </a:rPr>
              <a:t>Susține cercetarea interdisciplinară de vârf</a:t>
            </a:r>
          </a:p>
          <a:p>
            <a:pPr marL="42863" lvl="1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o-RO" dirty="0">
                <a:solidFill>
                  <a:srgbClr val="000000"/>
                </a:solidFill>
                <a:latin typeface="+mn-lt"/>
                <a:cs typeface="+mn-cs"/>
              </a:rPr>
              <a:t> pentru Sistemele Fluviu – Mare la Nivel global</a:t>
            </a: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85763" lvl="1" indent="-3429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rgbClr val="000000"/>
                </a:solidFill>
                <a:latin typeface="+mn-lt"/>
                <a:cs typeface="+mn-cs"/>
              </a:rPr>
              <a:t>Sediul în România</a:t>
            </a:r>
          </a:p>
          <a:p>
            <a:pPr marL="385763" lvl="1" indent="-34290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o-RO" dirty="0">
                <a:solidFill>
                  <a:srgbClr val="000000"/>
                </a:solidFill>
              </a:rPr>
              <a:t>Componente distribuite în Europa</a:t>
            </a:r>
            <a:endParaRPr lang="en-US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A90DC8-C2CF-4AA5-9C0F-A17DB087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582" y="915566"/>
            <a:ext cx="3718155" cy="36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75701851-E2FA-4DFC-9709-426DF723013E}"/>
              </a:ext>
            </a:extLst>
          </p:cNvPr>
          <p:cNvGrpSpPr>
            <a:grpSpLocks/>
          </p:cNvGrpSpPr>
          <p:nvPr/>
        </p:nvGrpSpPr>
        <p:grpSpPr bwMode="auto">
          <a:xfrm>
            <a:off x="1187624" y="3723878"/>
            <a:ext cx="952500" cy="804862"/>
            <a:chOff x="10" y="10"/>
            <a:chExt cx="1017" cy="902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904B134-0351-460E-AAA9-6471E4358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EBE2340-E0A8-4FDA-891E-3AB5946D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824D8DF3-4079-4EE7-B34B-BC596B9F7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D4674D5-C6C9-4260-B827-D0D931C20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36C2FF3F-4C31-47BA-A733-ECF19A096D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71F9386-FCF4-413B-AC2B-D8998322E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8C95C79-7974-4B22-865B-FD598F7E6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5D75763-F175-43F9-B18E-0EBC33B03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57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4042792" cy="569218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>
                <a:latin typeface="Trebuchet MS" pitchFamily="34" charset="0"/>
              </a:rPr>
              <a:t>Nodurile DANUBIUS-RI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0EC76-953A-4526-A0FD-E0EEFAFDB630}"/>
              </a:ext>
            </a:extLst>
          </p:cNvPr>
          <p:cNvSpPr txBox="1"/>
          <p:nvPr/>
        </p:nvSpPr>
        <p:spPr>
          <a:xfrm>
            <a:off x="107504" y="915566"/>
            <a:ext cx="8611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Conduse de instituții – </a:t>
            </a:r>
            <a:r>
              <a:rPr lang="ro-RO" dirty="0" err="1"/>
              <a:t>leader</a:t>
            </a:r>
            <a:r>
              <a:rPr lang="ro-RO" dirty="0"/>
              <a:t> puternice, supraveghează dezvoltarea și buna funcționare a </a:t>
            </a:r>
          </a:p>
          <a:p>
            <a:r>
              <a:rPr lang="ro-RO" dirty="0"/>
              <a:t>DANUBIUS-RI - și a celorlalte componente</a:t>
            </a:r>
          </a:p>
          <a:p>
            <a:r>
              <a:rPr lang="ro-RO" dirty="0"/>
              <a:t>Centre de excelență</a:t>
            </a:r>
          </a:p>
          <a:p>
            <a:r>
              <a:rPr lang="ro-RO" dirty="0"/>
              <a:t>Coordonează dezvoltarea unor centre subordonate – </a:t>
            </a:r>
            <a:r>
              <a:rPr lang="ro-RO" dirty="0" err="1"/>
              <a:t>Accredited</a:t>
            </a:r>
            <a:r>
              <a:rPr lang="ro-RO" dirty="0"/>
              <a:t> Service </a:t>
            </a:r>
            <a:r>
              <a:rPr lang="ro-RO" dirty="0" err="1"/>
              <a:t>Providers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5FD8A6-924A-444D-8AC0-8D24BC9ED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87705"/>
            <a:ext cx="1192530" cy="1192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30FF29-FE20-463C-8273-702FFDBB0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50" y="2279906"/>
            <a:ext cx="1200329" cy="1200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91ABD6-7FCF-4D94-A547-D1EEE1D26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86971"/>
            <a:ext cx="1144567" cy="11445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01C6C4-FFC7-4C19-9565-35C90AF924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40" y="2279906"/>
            <a:ext cx="1144566" cy="11445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35C27C-DD52-477F-B9D3-C43202A04F0F}"/>
              </a:ext>
            </a:extLst>
          </p:cNvPr>
          <p:cNvSpPr txBox="1"/>
          <p:nvPr/>
        </p:nvSpPr>
        <p:spPr>
          <a:xfrm>
            <a:off x="-33189" y="3652045"/>
            <a:ext cx="229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dirty="0"/>
              <a:t>UK - Universitatea Stirling &amp;</a:t>
            </a:r>
          </a:p>
          <a:p>
            <a:r>
              <a:rPr lang="ro-RO" sz="1400" dirty="0"/>
              <a:t>Plymouth Marine </a:t>
            </a:r>
            <a:r>
              <a:rPr lang="ro-RO" sz="1400" dirty="0" err="1"/>
              <a:t>Laboratory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1A7A1C-C2D9-4FB1-8A17-F9ED4F8A2DED}"/>
              </a:ext>
            </a:extLst>
          </p:cNvPr>
          <p:cNvSpPr txBox="1"/>
          <p:nvPr/>
        </p:nvSpPr>
        <p:spPr>
          <a:xfrm>
            <a:off x="2339752" y="3621267"/>
            <a:ext cx="2004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Germania – </a:t>
            </a:r>
            <a:r>
              <a:rPr lang="ro-RO" sz="1600" dirty="0" err="1"/>
              <a:t>Technical</a:t>
            </a:r>
            <a:r>
              <a:rPr lang="ro-RO" sz="1600" dirty="0"/>
              <a:t> </a:t>
            </a:r>
          </a:p>
          <a:p>
            <a:r>
              <a:rPr lang="ro-RO" sz="1600" dirty="0"/>
              <a:t>University Dresden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C353A5-1FE2-4E3A-BEDD-A5547DFDBFB9}"/>
              </a:ext>
            </a:extLst>
          </p:cNvPr>
          <p:cNvSpPr txBox="1"/>
          <p:nvPr/>
        </p:nvSpPr>
        <p:spPr>
          <a:xfrm>
            <a:off x="4644008" y="3602614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dirty="0"/>
              <a:t>Italia – CNR – Institutul </a:t>
            </a:r>
          </a:p>
          <a:p>
            <a:r>
              <a:rPr lang="ro-RO" sz="1600" dirty="0"/>
              <a:t>de </a:t>
            </a:r>
            <a:r>
              <a:rPr lang="ro-RO" sz="1600" dirty="0" err="1"/>
              <a:t>Cercetari</a:t>
            </a:r>
            <a:r>
              <a:rPr lang="ro-RO" sz="1600" dirty="0"/>
              <a:t> Marine 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4AE9A4-EDDD-4CA1-86E8-ED988B8D047C}"/>
              </a:ext>
            </a:extLst>
          </p:cNvPr>
          <p:cNvSpPr txBox="1"/>
          <p:nvPr/>
        </p:nvSpPr>
        <p:spPr>
          <a:xfrm>
            <a:off x="7164288" y="3653642"/>
            <a:ext cx="180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/>
              <a:t>Olanda - </a:t>
            </a:r>
            <a:r>
              <a:rPr lang="ro-RO" dirty="0" err="1"/>
              <a:t>Deltares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3558"/>
            <a:ext cx="8603138" cy="419939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2555776" y="1388444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9792" y="1343757"/>
            <a:ext cx="642514" cy="21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Loch </a:t>
            </a:r>
            <a:r>
              <a:rPr lang="en-GB" sz="800" b="1" dirty="0" err="1">
                <a:solidFill>
                  <a:schemeClr val="bg1"/>
                </a:solidFill>
              </a:rPr>
              <a:t>Tay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48300" y="4463011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95499" y="4656705"/>
            <a:ext cx="1232941" cy="21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>
                <a:solidFill>
                  <a:schemeClr val="bg1"/>
                </a:solidFill>
              </a:rPr>
              <a:t>Estuar</a:t>
            </a:r>
            <a:r>
              <a:rPr lang="ro-RO" sz="800" b="1" dirty="0" err="1">
                <a:solidFill>
                  <a:schemeClr val="bg1"/>
                </a:solidFill>
              </a:rPr>
              <a:t>ul</a:t>
            </a:r>
            <a:r>
              <a:rPr lang="ro-RO" sz="800" b="1" dirty="0">
                <a:solidFill>
                  <a:schemeClr val="bg1"/>
                </a:solidFill>
              </a:rPr>
              <a:t>  </a:t>
            </a:r>
            <a:r>
              <a:rPr lang="en-GB" sz="800" b="1" dirty="0">
                <a:solidFill>
                  <a:schemeClr val="bg1"/>
                </a:solidFill>
              </a:rPr>
              <a:t>Guadalquivir</a:t>
            </a:r>
          </a:p>
        </p:txBody>
      </p:sp>
      <p:sp>
        <p:nvSpPr>
          <p:cNvPr id="11" name="Oval 10"/>
          <p:cNvSpPr/>
          <p:nvPr/>
        </p:nvSpPr>
        <p:spPr>
          <a:xfrm>
            <a:off x="6243523" y="2571750"/>
            <a:ext cx="145328" cy="14304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74138" y="2140530"/>
            <a:ext cx="51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Delta</a:t>
            </a:r>
            <a:r>
              <a:rPr lang="ro-RO" sz="800" b="1" dirty="0">
                <a:solidFill>
                  <a:schemeClr val="bg1"/>
                </a:solidFill>
              </a:rPr>
              <a:t> </a:t>
            </a:r>
          </a:p>
          <a:p>
            <a:r>
              <a:rPr lang="ro-RO" sz="800" b="1" dirty="0">
                <a:solidFill>
                  <a:schemeClr val="bg1"/>
                </a:solidFill>
              </a:rPr>
              <a:t>Dunării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93333" y="3085020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319734" y="3199010"/>
            <a:ext cx="199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Delta </a:t>
            </a:r>
            <a:r>
              <a:rPr lang="ro-RO" sz="800" b="1" dirty="0" err="1">
                <a:solidFill>
                  <a:schemeClr val="bg1"/>
                </a:solidFill>
              </a:rPr>
              <a:t>Padului</a:t>
            </a:r>
            <a:r>
              <a:rPr lang="ro-RO" sz="800" b="1" dirty="0">
                <a:solidFill>
                  <a:schemeClr val="bg1"/>
                </a:solidFill>
              </a:rPr>
              <a:t> și </a:t>
            </a:r>
          </a:p>
          <a:p>
            <a:r>
              <a:rPr lang="ro-RO" sz="800" b="1" dirty="0">
                <a:solidFill>
                  <a:schemeClr val="bg1"/>
                </a:solidFill>
              </a:rPr>
              <a:t>Lagunele Nord Adriatice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8058" y="3727885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46507" y="3890541"/>
            <a:ext cx="965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Sistemul Deltaic</a:t>
            </a:r>
          </a:p>
          <a:p>
            <a:r>
              <a:rPr lang="ro-RO" sz="800" b="1" dirty="0">
                <a:solidFill>
                  <a:schemeClr val="bg1"/>
                </a:solidFill>
              </a:rPr>
              <a:t>Ebro - </a:t>
            </a:r>
            <a:r>
              <a:rPr lang="ro-RO" sz="800" b="1" dirty="0" err="1">
                <a:solidFill>
                  <a:schemeClr val="bg1"/>
                </a:solidFill>
              </a:rPr>
              <a:t>Llobregat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74132" y="2109917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409122" y="2343966"/>
            <a:ext cx="96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Estuarul Tamisei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56620" y="1756063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800636" y="1711376"/>
            <a:ext cx="1541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Estuarul Elbei – Marea Nordului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70650" y="1918939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482279" y="1919241"/>
            <a:ext cx="1698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Delta Rin – </a:t>
            </a:r>
            <a:r>
              <a:rPr lang="ro-RO" sz="800" b="1" dirty="0" err="1">
                <a:solidFill>
                  <a:schemeClr val="bg1"/>
                </a:solidFill>
              </a:rPr>
              <a:t>Maas</a:t>
            </a:r>
            <a:r>
              <a:rPr lang="ro-RO" sz="800" b="1" dirty="0">
                <a:solidFill>
                  <a:schemeClr val="bg1"/>
                </a:solidFill>
              </a:rPr>
              <a:t> </a:t>
            </a:r>
            <a:r>
              <a:rPr lang="en-GB" sz="800" b="1" dirty="0">
                <a:solidFill>
                  <a:schemeClr val="bg1"/>
                </a:solidFill>
              </a:rPr>
              <a:t>–</a:t>
            </a:r>
            <a:r>
              <a:rPr lang="ro-RO" sz="800" b="1" dirty="0">
                <a:solidFill>
                  <a:schemeClr val="bg1"/>
                </a:solidFill>
              </a:rPr>
              <a:t>Marea Nordului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86464" y="2169352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130480" y="2124665"/>
            <a:ext cx="831775" cy="21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00" b="1" dirty="0">
                <a:solidFill>
                  <a:schemeClr val="bg1"/>
                </a:solidFill>
              </a:rPr>
              <a:t>Rinul Mijlociu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78667" y="2505535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4722683" y="2460848"/>
            <a:ext cx="1251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err="1">
                <a:solidFill>
                  <a:schemeClr val="bg1"/>
                </a:solidFill>
              </a:rPr>
              <a:t>Szigetkoz</a:t>
            </a:r>
            <a:r>
              <a:rPr lang="en-GB" sz="800" b="1" dirty="0">
                <a:solidFill>
                  <a:schemeClr val="bg1"/>
                </a:solidFill>
              </a:rPr>
              <a:t> – </a:t>
            </a:r>
            <a:r>
              <a:rPr lang="ro-RO" sz="800" b="1" dirty="0">
                <a:solidFill>
                  <a:schemeClr val="bg1"/>
                </a:solidFill>
              </a:rPr>
              <a:t>Dunărea Mijlocie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978382" y="3405503"/>
            <a:ext cx="145328" cy="146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895673" y="3603867"/>
            <a:ext cx="532517" cy="219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Nestos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8808" y="267494"/>
            <a:ext cx="1704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Supersite-</a:t>
            </a:r>
            <a:r>
              <a:rPr lang="en-GB" sz="2000" b="1" dirty="0" err="1">
                <a:latin typeface="Century Gothic" panose="020B0502020202020204" pitchFamily="34" charset="0"/>
              </a:rPr>
              <a:t>uri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03057" y="1082012"/>
            <a:ext cx="2299916" cy="3537619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GB" altLang="en-US" sz="1600" dirty="0" err="1">
                <a:solidFill>
                  <a:schemeClr val="bg1"/>
                </a:solidFill>
              </a:rPr>
              <a:t>Mareic</a:t>
            </a:r>
            <a:r>
              <a:rPr lang="en-GB" altLang="en-US" sz="1600" dirty="0">
                <a:solidFill>
                  <a:schemeClr val="bg1"/>
                </a:solidFill>
              </a:rPr>
              <a:t> - </a:t>
            </a:r>
            <a:r>
              <a:rPr lang="en-GB" altLang="en-US" sz="1600" dirty="0" err="1">
                <a:solidFill>
                  <a:schemeClr val="bg1"/>
                </a:solidFill>
              </a:rPr>
              <a:t>micromareic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GB" altLang="en-US" sz="1600" dirty="0" err="1">
                <a:solidFill>
                  <a:schemeClr val="bg1"/>
                </a:solidFill>
              </a:rPr>
              <a:t>Apa</a:t>
            </a:r>
            <a:r>
              <a:rPr lang="en-GB" altLang="en-US" sz="1600" dirty="0">
                <a:solidFill>
                  <a:schemeClr val="bg1"/>
                </a:solidFill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</a:rPr>
              <a:t>dulce</a:t>
            </a:r>
            <a:r>
              <a:rPr lang="en-GB" altLang="en-US" sz="1600" dirty="0">
                <a:solidFill>
                  <a:schemeClr val="bg1"/>
                </a:solidFill>
              </a:rPr>
              <a:t> – </a:t>
            </a:r>
            <a:r>
              <a:rPr lang="en-GB" altLang="en-US" sz="1600" dirty="0" err="1">
                <a:solidFill>
                  <a:schemeClr val="bg1"/>
                </a:solidFill>
              </a:rPr>
              <a:t>dom</a:t>
            </a:r>
            <a:r>
              <a:rPr lang="en-GB" altLang="en-US" sz="1600" dirty="0">
                <a:solidFill>
                  <a:schemeClr val="bg1"/>
                </a:solidFill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</a:rPr>
              <a:t>marin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GB" altLang="en-US" sz="1600" dirty="0">
                <a:solidFill>
                  <a:schemeClr val="bg1"/>
                </a:solidFill>
              </a:rPr>
              <a:t>Ape </a:t>
            </a:r>
            <a:r>
              <a:rPr lang="en-GB" altLang="en-US" sz="1600" dirty="0" err="1">
                <a:solidFill>
                  <a:schemeClr val="bg1"/>
                </a:solidFill>
              </a:rPr>
              <a:t>suprafata</a:t>
            </a:r>
            <a:r>
              <a:rPr lang="en-GB" altLang="en-US" sz="1600" dirty="0">
                <a:solidFill>
                  <a:schemeClr val="bg1"/>
                </a:solidFill>
              </a:rPr>
              <a:t> - </a:t>
            </a:r>
            <a:r>
              <a:rPr lang="en-GB" altLang="en-US" sz="1600" dirty="0" err="1">
                <a:solidFill>
                  <a:schemeClr val="bg1"/>
                </a:solidFill>
              </a:rPr>
              <a:t>subterana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GB" altLang="en-US" sz="1600" dirty="0" err="1">
                <a:solidFill>
                  <a:schemeClr val="bg1"/>
                </a:solidFill>
              </a:rPr>
              <a:t>Rezervatii</a:t>
            </a:r>
            <a:r>
              <a:rPr lang="en-GB" altLang="en-US" sz="1600" dirty="0">
                <a:solidFill>
                  <a:schemeClr val="bg1"/>
                </a:solidFill>
              </a:rPr>
              <a:t> – </a:t>
            </a:r>
            <a:r>
              <a:rPr lang="en-GB" altLang="en-US" sz="1600" dirty="0" err="1">
                <a:solidFill>
                  <a:schemeClr val="bg1"/>
                </a:solidFill>
              </a:rPr>
              <a:t>puternice</a:t>
            </a:r>
            <a:r>
              <a:rPr lang="en-GB" altLang="en-US" sz="1600" dirty="0">
                <a:solidFill>
                  <a:schemeClr val="bg1"/>
                </a:solidFill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</a:rPr>
              <a:t>presiuni</a:t>
            </a:r>
            <a:r>
              <a:rPr lang="en-GB" altLang="en-US" sz="1600" dirty="0">
                <a:solidFill>
                  <a:schemeClr val="bg1"/>
                </a:solidFill>
              </a:rPr>
              <a:t> </a:t>
            </a:r>
            <a:r>
              <a:rPr lang="en-GB" altLang="en-US" sz="1600" dirty="0" err="1">
                <a:solidFill>
                  <a:schemeClr val="bg1"/>
                </a:solidFill>
              </a:rPr>
              <a:t>umane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GB" altLang="en-US" sz="1600" dirty="0">
                <a:solidFill>
                  <a:schemeClr val="bg1"/>
                </a:solidFill>
              </a:rPr>
              <a:t>National </a:t>
            </a:r>
            <a:r>
              <a:rPr lang="en-GB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600" dirty="0">
                <a:solidFill>
                  <a:schemeClr val="bg1"/>
                </a:solidFill>
              </a:rPr>
              <a:t>international</a:t>
            </a:r>
          </a:p>
          <a:p>
            <a:pPr algn="just" eaLnBrk="1" hangingPunct="1"/>
            <a:r>
              <a:rPr lang="en-GB" altLang="en-US" sz="1600" dirty="0">
                <a:solidFill>
                  <a:schemeClr val="bg1"/>
                </a:solidFill>
              </a:rPr>
              <a:t>Mic </a:t>
            </a:r>
            <a:r>
              <a:rPr lang="en-GB" alt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 Mare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r>
              <a:rPr lang="en-GB" altLang="en-US" sz="1600" dirty="0" err="1">
                <a:solidFill>
                  <a:schemeClr val="bg1"/>
                </a:solidFill>
              </a:rPr>
              <a:t>Izvoare</a:t>
            </a:r>
            <a:r>
              <a:rPr lang="en-GB" altLang="en-US" sz="1600" dirty="0">
                <a:solidFill>
                  <a:schemeClr val="bg1"/>
                </a:solidFill>
              </a:rPr>
              <a:t> - mare</a:t>
            </a:r>
          </a:p>
          <a:p>
            <a:pPr algn="just" eaLnBrk="1" hangingPunct="1"/>
            <a:r>
              <a:rPr lang="en-GB" altLang="en-US" sz="1600" dirty="0" err="1">
                <a:solidFill>
                  <a:schemeClr val="bg1"/>
                </a:solidFill>
              </a:rPr>
              <a:t>Distributie</a:t>
            </a:r>
            <a:r>
              <a:rPr lang="en-GB" altLang="en-US" sz="1600" dirty="0">
                <a:solidFill>
                  <a:schemeClr val="bg1"/>
                </a:solidFill>
              </a:rPr>
              <a:t> Pan-</a:t>
            </a:r>
            <a:r>
              <a:rPr lang="en-GB" altLang="en-US" sz="1600" dirty="0" err="1">
                <a:solidFill>
                  <a:schemeClr val="bg1"/>
                </a:solidFill>
              </a:rPr>
              <a:t>Europeana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algn="just" eaLnBrk="1" hangingPunct="1"/>
            <a:endParaRPr lang="en-GB" altLang="en-US" sz="1600" dirty="0">
              <a:solidFill>
                <a:schemeClr val="bg1"/>
              </a:solidFill>
            </a:endParaRPr>
          </a:p>
          <a:p>
            <a:pPr eaLnBrk="1" hangingPunct="1"/>
            <a:endParaRPr lang="en-GB" altLang="en-US" dirty="0"/>
          </a:p>
        </p:txBody>
      </p:sp>
      <p:grpSp>
        <p:nvGrpSpPr>
          <p:cNvPr id="31" name="Group 5">
            <a:extLst>
              <a:ext uri="{FF2B5EF4-FFF2-40B4-BE49-F238E27FC236}">
                <a16:creationId xmlns:a16="http://schemas.microsoft.com/office/drawing/2014/main" id="{9019C211-24C0-45E5-B32E-33458C379AEA}"/>
              </a:ext>
            </a:extLst>
          </p:cNvPr>
          <p:cNvGrpSpPr>
            <a:grpSpLocks/>
          </p:cNvGrpSpPr>
          <p:nvPr/>
        </p:nvGrpSpPr>
        <p:grpSpPr bwMode="auto">
          <a:xfrm>
            <a:off x="8100392" y="137126"/>
            <a:ext cx="761231" cy="660846"/>
            <a:chOff x="10" y="10"/>
            <a:chExt cx="1017" cy="902"/>
          </a:xfrm>
        </p:grpSpPr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0D9D677F-4261-435A-88E7-BBE2BEDC8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45FA2CF4-CEFC-45B3-9C79-5E9745586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2">
                <a:extLst>
                  <a:ext uri="{FF2B5EF4-FFF2-40B4-BE49-F238E27FC236}">
                    <a16:creationId xmlns:a16="http://schemas.microsoft.com/office/drawing/2014/main" id="{7A0818D7-0174-4E81-887E-41EF36A6E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3">
                <a:extLst>
                  <a:ext uri="{FF2B5EF4-FFF2-40B4-BE49-F238E27FC236}">
                    <a16:creationId xmlns:a16="http://schemas.microsoft.com/office/drawing/2014/main" id="{ED4CA3D7-BC61-42A7-B7B0-2371361AD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7">
              <a:extLst>
                <a:ext uri="{FF2B5EF4-FFF2-40B4-BE49-F238E27FC236}">
                  <a16:creationId xmlns:a16="http://schemas.microsoft.com/office/drawing/2014/main" id="{B9F9A076-275C-4442-92A4-3A3843C1B0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B37EC70B-2982-4AD4-BE71-2E77BE30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E52C200C-BE51-405F-A76A-A17605A59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">
                <a:extLst>
                  <a:ext uri="{FF2B5EF4-FFF2-40B4-BE49-F238E27FC236}">
                    <a16:creationId xmlns:a16="http://schemas.microsoft.com/office/drawing/2014/main" id="{8FA9280F-DF48-44CD-BFE0-D52EDC937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963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6751"/>
            <a:ext cx="4042792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 err="1">
                <a:latin typeface="Trebuchet MS" pitchFamily="34" charset="0"/>
              </a:rPr>
              <a:t>Evolutia</a:t>
            </a:r>
            <a:r>
              <a:rPr lang="ro-RO" sz="2800" b="1" dirty="0">
                <a:latin typeface="Trebuchet MS" pitchFamily="34" charset="0"/>
              </a:rPr>
              <a:t> DANUBIUS-RI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2F5AB-DF15-4212-9EA8-DBE88839BC14}"/>
              </a:ext>
            </a:extLst>
          </p:cNvPr>
          <p:cNvSpPr txBox="1"/>
          <p:nvPr/>
        </p:nvSpPr>
        <p:spPr>
          <a:xfrm>
            <a:off x="236351" y="987574"/>
            <a:ext cx="889248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1996:</a:t>
            </a:r>
            <a:r>
              <a:rPr lang="en-GB" sz="1600" dirty="0"/>
              <a:t>	</a:t>
            </a:r>
            <a:r>
              <a:rPr lang="en-GB" sz="1600" dirty="0" err="1"/>
              <a:t>primele</a:t>
            </a:r>
            <a:r>
              <a:rPr lang="en-GB" sz="1600" dirty="0"/>
              <a:t> </a:t>
            </a:r>
            <a:r>
              <a:rPr lang="en-GB" sz="1600" dirty="0" err="1"/>
              <a:t>discutii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valorificarea</a:t>
            </a:r>
            <a:r>
              <a:rPr lang="en-GB" sz="1600" dirty="0"/>
              <a:t> </a:t>
            </a:r>
            <a:r>
              <a:rPr lang="en-GB" sz="1600" dirty="0" err="1"/>
              <a:t>Deltei</a:t>
            </a:r>
            <a:r>
              <a:rPr lang="en-GB" sz="1600" dirty="0"/>
              <a:t> </a:t>
            </a:r>
            <a:r>
              <a:rPr lang="en-GB" sz="1600" dirty="0" err="1"/>
              <a:t>Dunarii</a:t>
            </a:r>
            <a:r>
              <a:rPr lang="en-GB" sz="1600" dirty="0"/>
              <a:t> ca </a:t>
            </a:r>
            <a:r>
              <a:rPr lang="en-GB" sz="1600" dirty="0" err="1"/>
              <a:t>Laborator</a:t>
            </a:r>
            <a:r>
              <a:rPr lang="en-GB" sz="1600" dirty="0"/>
              <a:t> Natural – </a:t>
            </a:r>
            <a:r>
              <a:rPr lang="en-GB" sz="1600" dirty="0" err="1"/>
              <a:t>propunere</a:t>
            </a:r>
            <a:r>
              <a:rPr lang="en-GB" sz="1600" dirty="0"/>
              <a:t> de </a:t>
            </a:r>
            <a:r>
              <a:rPr lang="en-GB" sz="1600" dirty="0" err="1"/>
              <a:t>realizare</a:t>
            </a:r>
            <a:r>
              <a:rPr lang="en-GB" sz="1600" dirty="0"/>
              <a:t> a </a:t>
            </a:r>
            <a:r>
              <a:rPr lang="en-GB" sz="1600" dirty="0" err="1"/>
              <a:t>Centrului</a:t>
            </a:r>
            <a:r>
              <a:rPr lang="en-GB" sz="1600" dirty="0"/>
              <a:t> International de </a:t>
            </a:r>
            <a:r>
              <a:rPr lang="en-GB" sz="1600" dirty="0" err="1"/>
              <a:t>Cercetare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Stiintele</a:t>
            </a:r>
            <a:r>
              <a:rPr lang="en-GB" sz="1600" dirty="0"/>
              <a:t> </a:t>
            </a:r>
            <a:r>
              <a:rPr lang="en-GB" sz="1600" dirty="0" err="1"/>
              <a:t>Vietii</a:t>
            </a:r>
            <a:r>
              <a:rPr lang="en-GB" sz="1600" dirty="0"/>
              <a:t> </a:t>
            </a:r>
            <a:r>
              <a:rPr lang="en-GB" sz="1600" dirty="0" err="1"/>
              <a:t>si</a:t>
            </a:r>
            <a:r>
              <a:rPr lang="en-GB" sz="1600" dirty="0"/>
              <a:t> ale </a:t>
            </a:r>
            <a:r>
              <a:rPr lang="en-GB" sz="1600" dirty="0" err="1"/>
              <a:t>Pamantului</a:t>
            </a:r>
            <a:r>
              <a:rPr lang="en-GB" sz="1600" dirty="0"/>
              <a:t> in Delta </a:t>
            </a:r>
            <a:r>
              <a:rPr lang="en-GB" sz="1600" dirty="0" err="1"/>
              <a:t>Dunarii</a:t>
            </a:r>
            <a:endParaRPr lang="en-GB" sz="1600" dirty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2003-2005 </a:t>
            </a:r>
            <a:r>
              <a:rPr lang="en-GB" sz="1600" dirty="0"/>
              <a:t>– </a:t>
            </a:r>
            <a:r>
              <a:rPr lang="en-GB" sz="1600" dirty="0" err="1"/>
              <a:t>Proiect</a:t>
            </a:r>
            <a:r>
              <a:rPr lang="en-GB" sz="1600" dirty="0"/>
              <a:t> PC5 EURO-GEO-ECO-CENTRE (</a:t>
            </a:r>
            <a:r>
              <a:rPr lang="en-GB" sz="1600" dirty="0" err="1"/>
              <a:t>coordonare</a:t>
            </a:r>
            <a:r>
              <a:rPr lang="en-GB" sz="1600" dirty="0"/>
              <a:t> </a:t>
            </a:r>
            <a:r>
              <a:rPr lang="en-GB" sz="1600" dirty="0" err="1"/>
              <a:t>generala</a:t>
            </a:r>
            <a:r>
              <a:rPr lang="en-GB" sz="1600" dirty="0"/>
              <a:t> </a:t>
            </a:r>
            <a:r>
              <a:rPr lang="en-GB" sz="1600" dirty="0" err="1"/>
              <a:t>GeoEcoMar</a:t>
            </a:r>
            <a:r>
              <a:rPr lang="en-GB" sz="1600" dirty="0"/>
              <a:t>)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2006:	</a:t>
            </a:r>
            <a:r>
              <a:rPr lang="en-GB" sz="1600" dirty="0" err="1"/>
              <a:t>reluarea</a:t>
            </a:r>
            <a:r>
              <a:rPr lang="en-GB" sz="1600" dirty="0"/>
              <a:t> </a:t>
            </a:r>
            <a:r>
              <a:rPr lang="en-GB" sz="1600" dirty="0" err="1"/>
              <a:t>eforturilor</a:t>
            </a:r>
            <a:r>
              <a:rPr lang="en-GB" sz="1600" dirty="0"/>
              <a:t> de </a:t>
            </a:r>
            <a:r>
              <a:rPr lang="en-GB" sz="1600" dirty="0" err="1"/>
              <a:t>promovare</a:t>
            </a:r>
            <a:r>
              <a:rPr lang="en-GB" sz="1600" dirty="0"/>
              <a:t> – Workshop </a:t>
            </a:r>
            <a:r>
              <a:rPr lang="en-GB" sz="1600" dirty="0" err="1"/>
              <a:t>GeoEcoMar</a:t>
            </a:r>
            <a:r>
              <a:rPr lang="en-GB" sz="1600" dirty="0"/>
              <a:t> – USACE in Delta </a:t>
            </a:r>
            <a:r>
              <a:rPr lang="en-GB" sz="1600" dirty="0" err="1"/>
              <a:t>Dunarii</a:t>
            </a:r>
            <a:r>
              <a:rPr lang="en-GB" sz="1600" dirty="0"/>
              <a:t> - </a:t>
            </a:r>
            <a:r>
              <a:rPr lang="en-GB" sz="1600" dirty="0" err="1"/>
              <a:t>Introducerea</a:t>
            </a:r>
            <a:r>
              <a:rPr lang="en-GB" sz="1600" dirty="0"/>
              <a:t> </a:t>
            </a:r>
            <a:r>
              <a:rPr lang="en-GB" sz="1600" dirty="0" err="1"/>
              <a:t>conceptului</a:t>
            </a:r>
            <a:r>
              <a:rPr lang="en-GB" sz="1600" dirty="0"/>
              <a:t> de management </a:t>
            </a:r>
            <a:r>
              <a:rPr lang="en-GB" sz="1600" dirty="0" err="1"/>
              <a:t>integrat</a:t>
            </a:r>
            <a:r>
              <a:rPr lang="en-GB" sz="1600" dirty="0"/>
              <a:t> al </a:t>
            </a:r>
            <a:r>
              <a:rPr lang="en-GB" sz="1600" dirty="0" err="1"/>
              <a:t>sistemelor</a:t>
            </a:r>
            <a:r>
              <a:rPr lang="en-GB" sz="1600" dirty="0"/>
              <a:t> </a:t>
            </a:r>
            <a:r>
              <a:rPr lang="en-GB" sz="1600" dirty="0" err="1"/>
              <a:t>fluviu</a:t>
            </a:r>
            <a:r>
              <a:rPr lang="en-GB" sz="1600" dirty="0"/>
              <a:t>-delta-mare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2010:</a:t>
            </a:r>
            <a:r>
              <a:rPr lang="en-GB" sz="1600" dirty="0"/>
              <a:t>	</a:t>
            </a:r>
            <a:r>
              <a:rPr lang="en-GB" sz="1600" dirty="0" err="1"/>
              <a:t>Guvernul</a:t>
            </a:r>
            <a:r>
              <a:rPr lang="en-GB" sz="1600" dirty="0"/>
              <a:t> </a:t>
            </a:r>
            <a:r>
              <a:rPr lang="en-GB" sz="1600" dirty="0" err="1"/>
              <a:t>Romaniei</a:t>
            </a:r>
            <a:r>
              <a:rPr lang="en-GB" sz="1600" dirty="0"/>
              <a:t> </a:t>
            </a:r>
            <a:r>
              <a:rPr lang="en-GB" sz="1600" dirty="0" err="1"/>
              <a:t>incepe</a:t>
            </a:r>
            <a:r>
              <a:rPr lang="en-GB" sz="1600" dirty="0"/>
              <a:t> </a:t>
            </a:r>
            <a:r>
              <a:rPr lang="en-GB" sz="1600" dirty="0" err="1"/>
              <a:t>dezvoltarea</a:t>
            </a:r>
            <a:r>
              <a:rPr lang="en-GB" sz="1600" dirty="0"/>
              <a:t> </a:t>
            </a:r>
            <a:r>
              <a:rPr lang="en-GB" sz="1600" dirty="0" err="1"/>
              <a:t>planurilor</a:t>
            </a:r>
            <a:r>
              <a:rPr lang="en-GB" sz="1600" dirty="0"/>
              <a:t> de </a:t>
            </a:r>
            <a:r>
              <a:rPr lang="en-GB" sz="1600" dirty="0" err="1"/>
              <a:t>finantare</a:t>
            </a:r>
            <a:r>
              <a:rPr lang="en-GB" sz="1600" dirty="0"/>
              <a:t> a </a:t>
            </a:r>
            <a:r>
              <a:rPr lang="en-GB" sz="1600" dirty="0" err="1"/>
              <a:t>Centrului</a:t>
            </a:r>
            <a:r>
              <a:rPr lang="en-GB" sz="1600" dirty="0"/>
              <a:t> International de </a:t>
            </a:r>
            <a:r>
              <a:rPr lang="en-GB" sz="1600" dirty="0" err="1"/>
              <a:t>Cercetare</a:t>
            </a:r>
            <a:r>
              <a:rPr lang="en-GB" sz="1600" dirty="0"/>
              <a:t> 	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Fluviul</a:t>
            </a:r>
            <a:r>
              <a:rPr lang="en-GB" sz="1600" dirty="0"/>
              <a:t> </a:t>
            </a:r>
            <a:r>
              <a:rPr lang="en-GB" sz="1600" dirty="0" err="1"/>
              <a:t>Dunarea</a:t>
            </a:r>
            <a:r>
              <a:rPr lang="en-GB" sz="1600" dirty="0"/>
              <a:t> – Delta </a:t>
            </a:r>
            <a:r>
              <a:rPr lang="en-GB" sz="1600" dirty="0" err="1"/>
              <a:t>Dunarii</a:t>
            </a:r>
            <a:r>
              <a:rPr lang="en-GB" sz="1600" dirty="0"/>
              <a:t> – </a:t>
            </a:r>
            <a:r>
              <a:rPr lang="en-GB" sz="1600" dirty="0" err="1"/>
              <a:t>Marea</a:t>
            </a:r>
            <a:r>
              <a:rPr lang="en-GB" sz="1600" dirty="0"/>
              <a:t> </a:t>
            </a:r>
            <a:r>
              <a:rPr lang="en-GB" sz="1600" dirty="0" err="1"/>
              <a:t>Neagra</a:t>
            </a:r>
            <a:r>
              <a:rPr lang="en-GB" sz="1600" dirty="0"/>
              <a:t> (Program </a:t>
            </a:r>
            <a:r>
              <a:rPr lang="en-GB" sz="1600" dirty="0" err="1"/>
              <a:t>Nucleu</a:t>
            </a:r>
            <a:r>
              <a:rPr lang="en-GB" sz="1600" dirty="0"/>
              <a:t> </a:t>
            </a:r>
            <a:r>
              <a:rPr lang="en-GB" sz="1600" dirty="0" err="1"/>
              <a:t>dedicat</a:t>
            </a:r>
            <a:r>
              <a:rPr lang="en-GB" sz="1600" dirty="0"/>
              <a:t> </a:t>
            </a:r>
            <a:r>
              <a:rPr lang="en-GB" sz="1600" dirty="0" err="1"/>
              <a:t>realizarii</a:t>
            </a:r>
            <a:r>
              <a:rPr lang="en-GB" sz="1600" dirty="0"/>
              <a:t> </a:t>
            </a:r>
            <a:r>
              <a:rPr lang="en-GB" sz="1600" dirty="0" err="1"/>
              <a:t>Cazului</a:t>
            </a:r>
            <a:r>
              <a:rPr lang="en-GB" sz="1600" dirty="0"/>
              <a:t> </a:t>
            </a:r>
            <a:r>
              <a:rPr lang="en-GB" sz="1600" dirty="0" err="1"/>
              <a:t>Stiintific</a:t>
            </a:r>
            <a:r>
              <a:rPr lang="en-GB" sz="1600" dirty="0"/>
              <a:t>, 2013-204 – </a:t>
            </a:r>
            <a:r>
              <a:rPr lang="en-GB" sz="1600" dirty="0" err="1"/>
              <a:t>Proiect</a:t>
            </a:r>
            <a:r>
              <a:rPr lang="en-GB" sz="1600" dirty="0"/>
              <a:t> Sectorial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aplicatia</a:t>
            </a:r>
            <a:r>
              <a:rPr lang="en-GB" sz="1600" dirty="0"/>
              <a:t> ESFRI)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2013:</a:t>
            </a:r>
            <a:r>
              <a:rPr lang="en-GB" sz="1600" dirty="0"/>
              <a:t>	DANUBIUS-RI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desemnat</a:t>
            </a:r>
            <a:r>
              <a:rPr lang="en-GB" sz="1600" dirty="0"/>
              <a:t> </a:t>
            </a:r>
            <a:r>
              <a:rPr lang="en-GB" sz="1600" dirty="0" err="1"/>
              <a:t>Proiect</a:t>
            </a:r>
            <a:r>
              <a:rPr lang="en-GB" sz="1600" dirty="0"/>
              <a:t> Fanion in SUERD (</a:t>
            </a:r>
            <a:r>
              <a:rPr lang="en-GB" sz="1600" dirty="0" err="1"/>
              <a:t>Strategia</a:t>
            </a:r>
            <a:r>
              <a:rPr lang="en-GB" sz="1600" dirty="0"/>
              <a:t> UE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Regiunea</a:t>
            </a:r>
            <a:r>
              <a:rPr lang="en-GB" sz="1600" dirty="0"/>
              <a:t> </a:t>
            </a:r>
            <a:r>
              <a:rPr lang="en-GB" sz="1600" dirty="0" err="1"/>
              <a:t>Dunarii</a:t>
            </a:r>
            <a:r>
              <a:rPr lang="en-GB" sz="1600" dirty="0"/>
              <a:t> – </a:t>
            </a:r>
            <a:r>
              <a:rPr lang="en-GB" sz="1600" dirty="0" err="1"/>
              <a:t>Actiunea</a:t>
            </a:r>
            <a:r>
              <a:rPr lang="en-GB" sz="1600" dirty="0"/>
              <a:t> PA 7 (Knowledge Based Society)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2013 – 2015 </a:t>
            </a:r>
            <a:r>
              <a:rPr lang="en-GB" sz="1600" dirty="0"/>
              <a:t>– </a:t>
            </a:r>
            <a:r>
              <a:rPr lang="en-GB" sz="1600" dirty="0" err="1"/>
              <a:t>sustinere</a:t>
            </a:r>
            <a:r>
              <a:rPr lang="en-GB" sz="1600" dirty="0"/>
              <a:t> </a:t>
            </a:r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proiectul</a:t>
            </a:r>
            <a:r>
              <a:rPr lang="en-GB" sz="1600" dirty="0"/>
              <a:t> PC7 DANCERS (</a:t>
            </a:r>
            <a:r>
              <a:rPr lang="en-GB" sz="1600" dirty="0" err="1"/>
              <a:t>coordonare</a:t>
            </a:r>
            <a:r>
              <a:rPr lang="en-GB" sz="1600" dirty="0"/>
              <a:t> </a:t>
            </a:r>
            <a:r>
              <a:rPr lang="en-GB" sz="1600" dirty="0" err="1"/>
              <a:t>generala</a:t>
            </a:r>
            <a:r>
              <a:rPr lang="en-GB" sz="1600" dirty="0"/>
              <a:t> </a:t>
            </a:r>
            <a:r>
              <a:rPr lang="en-GB" sz="1600" dirty="0" err="1"/>
              <a:t>GeoEcoMar</a:t>
            </a:r>
            <a:r>
              <a:rPr lang="en-GB" sz="1600" dirty="0"/>
              <a:t>)</a:t>
            </a:r>
          </a:p>
          <a:p>
            <a:pPr marL="0" lvl="1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sz="1600" b="1" dirty="0"/>
              <a:t>2014:</a:t>
            </a:r>
            <a:r>
              <a:rPr lang="en-GB" sz="1600" dirty="0"/>
              <a:t>	</a:t>
            </a:r>
            <a:r>
              <a:rPr lang="en-GB" sz="1600" dirty="0" err="1"/>
              <a:t>scopul</a:t>
            </a:r>
            <a:r>
              <a:rPr lang="en-GB" sz="1600" dirty="0"/>
              <a:t> </a:t>
            </a:r>
            <a:r>
              <a:rPr lang="en-GB" sz="1600" dirty="0" err="1"/>
              <a:t>proiectului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largit</a:t>
            </a:r>
            <a:r>
              <a:rPr lang="en-GB" sz="1600" dirty="0"/>
              <a:t> la </a:t>
            </a:r>
            <a:r>
              <a:rPr lang="en-GB" sz="1600" dirty="0" err="1"/>
              <a:t>nivelul</a:t>
            </a:r>
            <a:r>
              <a:rPr lang="en-GB" sz="1600" dirty="0"/>
              <a:t> </a:t>
            </a:r>
            <a:r>
              <a:rPr lang="en-GB" sz="1600" dirty="0" err="1"/>
              <a:t>marilor</a:t>
            </a:r>
            <a:r>
              <a:rPr lang="en-GB" sz="1600" dirty="0"/>
              <a:t> </a:t>
            </a:r>
            <a:r>
              <a:rPr lang="en-GB" sz="1600" dirty="0" err="1"/>
              <a:t>sisteme</a:t>
            </a:r>
            <a:r>
              <a:rPr lang="en-GB" sz="1600" dirty="0"/>
              <a:t> </a:t>
            </a:r>
            <a:r>
              <a:rPr lang="en-GB" sz="1600" dirty="0" err="1"/>
              <a:t>fluviu</a:t>
            </a:r>
            <a:r>
              <a:rPr lang="en-GB" sz="1600" dirty="0"/>
              <a:t>-mare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AACB016-EBF9-4A9E-8138-D8F22EF33EB1}"/>
              </a:ext>
            </a:extLst>
          </p:cNvPr>
          <p:cNvGrpSpPr>
            <a:grpSpLocks/>
          </p:cNvGrpSpPr>
          <p:nvPr/>
        </p:nvGrpSpPr>
        <p:grpSpPr bwMode="auto">
          <a:xfrm>
            <a:off x="8388423" y="3795886"/>
            <a:ext cx="519225" cy="496336"/>
            <a:chOff x="10" y="10"/>
            <a:chExt cx="1017" cy="902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5A2C900-ECCC-4096-A288-5A8EA3A3E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745D9B2-AA53-4E6B-8A4F-287BC4128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EB28F8C-ED27-4C9D-AFF1-9BDC2BC6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A81352A-4138-4172-9A6C-FDA312D4C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21DE8D4-8177-4EDF-94AD-CCA9C3E0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2ACCA3B-E86D-4C90-BD6B-AA99A9D1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EB2CB85-8255-4A69-808D-877E045E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43C3CF-887B-43EB-9C98-3A76AB9D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3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6751"/>
            <a:ext cx="4042792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 err="1">
                <a:latin typeface="Trebuchet MS" pitchFamily="34" charset="0"/>
              </a:rPr>
              <a:t>Evolutia</a:t>
            </a:r>
            <a:r>
              <a:rPr lang="ro-RO" sz="2800" b="1" dirty="0">
                <a:latin typeface="Trebuchet MS" pitchFamily="34" charset="0"/>
              </a:rPr>
              <a:t> DANUBIUS-RI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2F5AB-DF15-4212-9EA8-DBE88839BC14}"/>
              </a:ext>
            </a:extLst>
          </p:cNvPr>
          <p:cNvSpPr txBox="1"/>
          <p:nvPr/>
        </p:nvSpPr>
        <p:spPr>
          <a:xfrm>
            <a:off x="91108" y="905149"/>
            <a:ext cx="905289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2016:</a:t>
            </a:r>
            <a:r>
              <a:rPr lang="en-GB" sz="1800" dirty="0"/>
              <a:t>	DANUBIUS-RI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inclus</a:t>
            </a:r>
            <a:r>
              <a:rPr lang="en-GB" sz="1800" dirty="0"/>
              <a:t> in </a:t>
            </a:r>
            <a:r>
              <a:rPr lang="en-GB" sz="1800" dirty="0" err="1"/>
              <a:t>foaia</a:t>
            </a:r>
            <a:r>
              <a:rPr lang="en-GB" sz="1800" dirty="0"/>
              <a:t> de </a:t>
            </a:r>
            <a:r>
              <a:rPr lang="en-GB" sz="1800" dirty="0" err="1"/>
              <a:t>parcurs</a:t>
            </a:r>
            <a:r>
              <a:rPr lang="en-GB" sz="1800" dirty="0"/>
              <a:t> a ESFRI (European Strategy Forum on Research Infrastructures)</a:t>
            </a:r>
            <a:endParaRPr lang="ro-RO" sz="1800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800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800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/>
              <a:t>-</a:t>
            </a:r>
            <a:r>
              <a:rPr lang="en-GB" dirty="0"/>
              <a:t>DANUBIUS-RI </a:t>
            </a:r>
            <a:r>
              <a:rPr lang="ro-RO" dirty="0"/>
              <a:t>pe</a:t>
            </a:r>
            <a:r>
              <a:rPr lang="en-GB" dirty="0"/>
              <a:t> ESFRI Roadmap 2016 – </a:t>
            </a:r>
            <a:r>
              <a:rPr lang="en-GB" dirty="0" err="1"/>
              <a:t>primul</a:t>
            </a:r>
            <a:r>
              <a:rPr lang="en-GB" dirty="0"/>
              <a:t> </a:t>
            </a:r>
            <a:r>
              <a:rPr lang="en-GB" dirty="0" err="1"/>
              <a:t>proiect</a:t>
            </a:r>
            <a:r>
              <a:rPr lang="en-GB" dirty="0"/>
              <a:t> de </a:t>
            </a:r>
            <a:r>
              <a:rPr lang="en-GB" dirty="0" err="1"/>
              <a:t>infrastructura</a:t>
            </a:r>
            <a:r>
              <a:rPr lang="en-GB" dirty="0"/>
              <a:t> de </a:t>
            </a:r>
            <a:r>
              <a:rPr lang="en-GB" dirty="0" err="1"/>
              <a:t>cercetare</a:t>
            </a:r>
            <a:r>
              <a:rPr lang="en-GB" dirty="0"/>
              <a:t> </a:t>
            </a:r>
            <a:r>
              <a:rPr lang="en-GB" dirty="0" err="1"/>
              <a:t>propus</a:t>
            </a:r>
            <a:r>
              <a:rPr lang="en-GB" dirty="0"/>
              <a:t> de o tara din “</a:t>
            </a:r>
            <a:r>
              <a:rPr lang="en-GB" dirty="0" err="1"/>
              <a:t>Noua</a:t>
            </a:r>
            <a:r>
              <a:rPr lang="en-GB" dirty="0"/>
              <a:t> Europa”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acceptat</a:t>
            </a:r>
            <a:r>
              <a:rPr lang="ro-RO" dirty="0"/>
              <a:t>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/>
              <a:t>- DANUBIUS-RI intră pe lista infrastructurilor de cercetare pan-europene de relevanță globală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1800" b="1" dirty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/>
              <a:t>2016</a:t>
            </a:r>
            <a:r>
              <a:rPr lang="ro-RO" sz="1800" b="1" dirty="0"/>
              <a:t> – 2019:</a:t>
            </a:r>
            <a:r>
              <a:rPr lang="ro-RO" b="1" dirty="0"/>
              <a:t> </a:t>
            </a:r>
            <a:r>
              <a:rPr lang="en-GB" sz="1800" dirty="0" err="1"/>
              <a:t>Proiect</a:t>
            </a:r>
            <a:r>
              <a:rPr lang="en-GB" sz="1800" dirty="0"/>
              <a:t> HORIZON 2020 </a:t>
            </a:r>
            <a:r>
              <a:rPr lang="en-GB" sz="1800" b="1" dirty="0"/>
              <a:t>DANUBIUS-PP </a:t>
            </a:r>
            <a:r>
              <a:rPr lang="en-GB" sz="1800" dirty="0"/>
              <a:t>(</a:t>
            </a:r>
            <a:r>
              <a:rPr lang="en-GB" sz="1800" dirty="0" err="1"/>
              <a:t>coordonare</a:t>
            </a:r>
            <a:r>
              <a:rPr lang="en-GB" sz="1800" dirty="0"/>
              <a:t> general</a:t>
            </a:r>
            <a:r>
              <a:rPr lang="ro-RO" sz="1800" dirty="0"/>
              <a:t>ă</a:t>
            </a:r>
            <a:r>
              <a:rPr lang="en-GB" sz="1800" dirty="0"/>
              <a:t> </a:t>
            </a:r>
            <a:r>
              <a:rPr lang="en-GB" sz="1800" dirty="0" err="1"/>
              <a:t>GeoEcoMar</a:t>
            </a:r>
            <a:r>
              <a:rPr lang="en-GB" sz="1800" dirty="0"/>
              <a:t>)</a:t>
            </a:r>
            <a:r>
              <a:rPr lang="ro-RO" sz="1800" dirty="0"/>
              <a:t> – pregătirea și planificarea viitorului </a:t>
            </a:r>
            <a:r>
              <a:rPr lang="ro-RO" sz="1800" b="1" dirty="0"/>
              <a:t>DANUBIUS-ERIC</a:t>
            </a:r>
            <a:endParaRPr lang="en-GB" sz="1800" b="1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AACB016-EBF9-4A9E-8138-D8F22EF33EB1}"/>
              </a:ext>
            </a:extLst>
          </p:cNvPr>
          <p:cNvGrpSpPr>
            <a:grpSpLocks/>
          </p:cNvGrpSpPr>
          <p:nvPr/>
        </p:nvGrpSpPr>
        <p:grpSpPr bwMode="auto">
          <a:xfrm>
            <a:off x="8460432" y="1848079"/>
            <a:ext cx="504056" cy="508257"/>
            <a:chOff x="10" y="10"/>
            <a:chExt cx="1017" cy="902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5A2C900-ECCC-4096-A288-5A8EA3A3E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745D9B2-AA53-4E6B-8A4F-287BC4128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EB28F8C-ED27-4C9D-AFF1-9BDC2BC6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A81352A-4138-4172-9A6C-FDA312D4C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21DE8D4-8177-4EDF-94AD-CCA9C3E0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2ACCA3B-E86D-4C90-BD6B-AA99A9D1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EB2CB85-8255-4A69-808D-877E045E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43C3CF-887B-43EB-9C98-3A76AB9D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BF5A50F-4FE0-4D33-B80C-D889EB458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04" y="1771526"/>
            <a:ext cx="3348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ESFRI Roadmap 2016</a:t>
            </a:r>
          </a:p>
        </p:txBody>
      </p:sp>
      <p:pic>
        <p:nvPicPr>
          <p:cNvPr id="15" name="Picture 2" descr="http://www.incdsb.ro/wp-content/uploads/ESFRI.jpg">
            <a:extLst>
              <a:ext uri="{FF2B5EF4-FFF2-40B4-BE49-F238E27FC236}">
                <a16:creationId xmlns:a16="http://schemas.microsoft.com/office/drawing/2014/main" id="{24AF2C6D-7ECB-4974-9521-C384C4205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91" y="1690563"/>
            <a:ext cx="7493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www.grdi2020.eu/Images/ESFRIlogo.jpg">
            <a:extLst>
              <a:ext uri="{FF2B5EF4-FFF2-40B4-BE49-F238E27FC236}">
                <a16:creationId xmlns:a16="http://schemas.microsoft.com/office/drawing/2014/main" id="{5EE423DF-A911-452C-89E3-F8AD10B8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0563"/>
            <a:ext cx="25177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4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6751"/>
            <a:ext cx="4042792" cy="569218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b="1" dirty="0" err="1">
                <a:latin typeface="Trebuchet MS" pitchFamily="34" charset="0"/>
              </a:rPr>
              <a:t>Evolutia</a:t>
            </a:r>
            <a:r>
              <a:rPr lang="ro-RO" sz="2800" b="1" dirty="0">
                <a:latin typeface="Trebuchet MS" pitchFamily="34" charset="0"/>
              </a:rPr>
              <a:t> DANUBIUS-RI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2F5AB-DF15-4212-9EA8-DBE88839BC14}"/>
              </a:ext>
            </a:extLst>
          </p:cNvPr>
          <p:cNvSpPr txBox="1"/>
          <p:nvPr/>
        </p:nvSpPr>
        <p:spPr>
          <a:xfrm>
            <a:off x="89756" y="1035945"/>
            <a:ext cx="8964487" cy="307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2018 – 2019 DANUBIUS-RI în România – Proiect PN III DANS  (coordonare INCDSB)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rgbClr val="000000"/>
              </a:solidFill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August 2020 – depus la Comisia Europeană documentația pentru DANUBIUS-ERIC – susținere din partea agențiilor de finanțare din: Bulgaria, Cehia, Germania, Grecia, Irlanda, Italia, Marea Britanie, Moldova, Olanda, Spania, Ucraina, recent - interes major din Lituania și Portugalia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rgbClr val="000000"/>
              </a:solidFill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o-RO" dirty="0">
                <a:solidFill>
                  <a:srgbClr val="000000"/>
                </a:solidFill>
              </a:rPr>
              <a:t>În prezent – în Faza de Implementare</a:t>
            </a:r>
            <a:endParaRPr lang="en-US" dirty="0">
              <a:solidFill>
                <a:srgbClr val="000000"/>
              </a:solidFill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42863" lvl="1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o-RO" b="1" dirty="0">
                <a:solidFill>
                  <a:srgbClr val="000000"/>
                </a:solidFill>
              </a:rPr>
              <a:t>DANUBIUS-ERIC operațional – estimat - 2023</a:t>
            </a:r>
            <a:endParaRPr lang="en-US" b="1" dirty="0">
              <a:solidFill>
                <a:srgbClr val="000000"/>
              </a:solidFill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dirty="0">
              <a:solidFill>
                <a:srgbClr val="000000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AACB016-EBF9-4A9E-8138-D8F22EF33EB1}"/>
              </a:ext>
            </a:extLst>
          </p:cNvPr>
          <p:cNvGrpSpPr>
            <a:grpSpLocks/>
          </p:cNvGrpSpPr>
          <p:nvPr/>
        </p:nvGrpSpPr>
        <p:grpSpPr bwMode="auto">
          <a:xfrm>
            <a:off x="8470607" y="2643758"/>
            <a:ext cx="520452" cy="431961"/>
            <a:chOff x="10" y="10"/>
            <a:chExt cx="1017" cy="902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5A2C900-ECCC-4096-A288-5A8EA3A3E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" y="432"/>
              <a:ext cx="1017" cy="480"/>
              <a:chOff x="10" y="432"/>
              <a:chExt cx="1017" cy="48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745D9B2-AA53-4E6B-8A4F-287BC4128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931 w 1017"/>
                  <a:gd name="T1" fmla="*/ 370 h 480"/>
                  <a:gd name="T2" fmla="*/ 375 w 1017"/>
                  <a:gd name="T3" fmla="*/ 370 h 480"/>
                  <a:gd name="T4" fmla="*/ 404 w 1017"/>
                  <a:gd name="T5" fmla="*/ 370 h 480"/>
                  <a:gd name="T6" fmla="*/ 432 w 1017"/>
                  <a:gd name="T7" fmla="*/ 372 h 480"/>
                  <a:gd name="T8" fmla="*/ 459 w 1017"/>
                  <a:gd name="T9" fmla="*/ 376 h 480"/>
                  <a:gd name="T10" fmla="*/ 485 w 1017"/>
                  <a:gd name="T11" fmla="*/ 380 h 480"/>
                  <a:gd name="T12" fmla="*/ 512 w 1017"/>
                  <a:gd name="T13" fmla="*/ 385 h 480"/>
                  <a:gd name="T14" fmla="*/ 537 w 1017"/>
                  <a:gd name="T15" fmla="*/ 392 h 480"/>
                  <a:gd name="T16" fmla="*/ 562 w 1017"/>
                  <a:gd name="T17" fmla="*/ 399 h 480"/>
                  <a:gd name="T18" fmla="*/ 587 w 1017"/>
                  <a:gd name="T19" fmla="*/ 406 h 480"/>
                  <a:gd name="T20" fmla="*/ 612 w 1017"/>
                  <a:gd name="T21" fmla="*/ 415 h 480"/>
                  <a:gd name="T22" fmla="*/ 708 w 1017"/>
                  <a:gd name="T23" fmla="*/ 448 h 480"/>
                  <a:gd name="T24" fmla="*/ 732 w 1017"/>
                  <a:gd name="T25" fmla="*/ 456 h 480"/>
                  <a:gd name="T26" fmla="*/ 756 w 1017"/>
                  <a:gd name="T27" fmla="*/ 463 h 480"/>
                  <a:gd name="T28" fmla="*/ 779 w 1017"/>
                  <a:gd name="T29" fmla="*/ 470 h 480"/>
                  <a:gd name="T30" fmla="*/ 803 w 1017"/>
                  <a:gd name="T31" fmla="*/ 475 h 480"/>
                  <a:gd name="T32" fmla="*/ 827 w 1017"/>
                  <a:gd name="T33" fmla="*/ 480 h 480"/>
                  <a:gd name="T34" fmla="*/ 844 w 1017"/>
                  <a:gd name="T35" fmla="*/ 467 h 480"/>
                  <a:gd name="T36" fmla="*/ 860 w 1017"/>
                  <a:gd name="T37" fmla="*/ 452 h 480"/>
                  <a:gd name="T38" fmla="*/ 875 w 1017"/>
                  <a:gd name="T39" fmla="*/ 437 h 480"/>
                  <a:gd name="T40" fmla="*/ 890 w 1017"/>
                  <a:gd name="T41" fmla="*/ 421 h 480"/>
                  <a:gd name="T42" fmla="*/ 904 w 1017"/>
                  <a:gd name="T43" fmla="*/ 405 h 480"/>
                  <a:gd name="T44" fmla="*/ 918 w 1017"/>
                  <a:gd name="T45" fmla="*/ 388 h 480"/>
                  <a:gd name="T46" fmla="*/ 931 w 1017"/>
                  <a:gd name="T47" fmla="*/ 370 h 480"/>
                  <a:gd name="T48" fmla="*/ 931 w 1017"/>
                  <a:gd name="T49" fmla="*/ 370 h 4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7"/>
                  <a:gd name="T76" fmla="*/ 0 h 480"/>
                  <a:gd name="T77" fmla="*/ 1017 w 1017"/>
                  <a:gd name="T78" fmla="*/ 480 h 48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7" h="480">
                    <a:moveTo>
                      <a:pt x="931" y="370"/>
                    </a:moveTo>
                    <a:lnTo>
                      <a:pt x="375" y="370"/>
                    </a:lnTo>
                    <a:lnTo>
                      <a:pt x="404" y="370"/>
                    </a:lnTo>
                    <a:lnTo>
                      <a:pt x="432" y="372"/>
                    </a:lnTo>
                    <a:lnTo>
                      <a:pt x="459" y="376"/>
                    </a:lnTo>
                    <a:lnTo>
                      <a:pt x="485" y="380"/>
                    </a:lnTo>
                    <a:lnTo>
                      <a:pt x="512" y="385"/>
                    </a:lnTo>
                    <a:lnTo>
                      <a:pt x="537" y="392"/>
                    </a:lnTo>
                    <a:lnTo>
                      <a:pt x="562" y="399"/>
                    </a:lnTo>
                    <a:lnTo>
                      <a:pt x="587" y="406"/>
                    </a:lnTo>
                    <a:lnTo>
                      <a:pt x="612" y="415"/>
                    </a:lnTo>
                    <a:lnTo>
                      <a:pt x="708" y="448"/>
                    </a:lnTo>
                    <a:lnTo>
                      <a:pt x="732" y="456"/>
                    </a:lnTo>
                    <a:lnTo>
                      <a:pt x="756" y="463"/>
                    </a:lnTo>
                    <a:lnTo>
                      <a:pt x="779" y="470"/>
                    </a:lnTo>
                    <a:lnTo>
                      <a:pt x="803" y="475"/>
                    </a:lnTo>
                    <a:lnTo>
                      <a:pt x="827" y="480"/>
                    </a:lnTo>
                    <a:lnTo>
                      <a:pt x="844" y="467"/>
                    </a:lnTo>
                    <a:lnTo>
                      <a:pt x="860" y="452"/>
                    </a:lnTo>
                    <a:lnTo>
                      <a:pt x="875" y="437"/>
                    </a:lnTo>
                    <a:lnTo>
                      <a:pt x="890" y="421"/>
                    </a:lnTo>
                    <a:lnTo>
                      <a:pt x="904" y="405"/>
                    </a:lnTo>
                    <a:lnTo>
                      <a:pt x="918" y="388"/>
                    </a:lnTo>
                    <a:lnTo>
                      <a:pt x="931" y="37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EB28F8C-ED27-4C9D-AFF1-9BDC2BC6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313 w 1017"/>
                  <a:gd name="T1" fmla="*/ 0 h 480"/>
                  <a:gd name="T2" fmla="*/ 255 w 1017"/>
                  <a:gd name="T3" fmla="*/ 7 h 480"/>
                  <a:gd name="T4" fmla="*/ 210 w 1017"/>
                  <a:gd name="T5" fmla="*/ 15 h 480"/>
                  <a:gd name="T6" fmla="*/ 168 w 1017"/>
                  <a:gd name="T7" fmla="*/ 25 h 480"/>
                  <a:gd name="T8" fmla="*/ 128 w 1017"/>
                  <a:gd name="T9" fmla="*/ 36 h 480"/>
                  <a:gd name="T10" fmla="*/ 90 w 1017"/>
                  <a:gd name="T11" fmla="*/ 49 h 480"/>
                  <a:gd name="T12" fmla="*/ 55 w 1017"/>
                  <a:gd name="T13" fmla="*/ 62 h 480"/>
                  <a:gd name="T14" fmla="*/ 22 w 1017"/>
                  <a:gd name="T15" fmla="*/ 76 h 480"/>
                  <a:gd name="T16" fmla="*/ 0 w 1017"/>
                  <a:gd name="T17" fmla="*/ 90 h 480"/>
                  <a:gd name="T18" fmla="*/ 0 w 1017"/>
                  <a:gd name="T19" fmla="*/ 101 h 480"/>
                  <a:gd name="T20" fmla="*/ 3 w 1017"/>
                  <a:gd name="T21" fmla="*/ 143 h 480"/>
                  <a:gd name="T22" fmla="*/ 10 w 1017"/>
                  <a:gd name="T23" fmla="*/ 186 h 480"/>
                  <a:gd name="T24" fmla="*/ 20 w 1017"/>
                  <a:gd name="T25" fmla="*/ 227 h 480"/>
                  <a:gd name="T26" fmla="*/ 32 w 1017"/>
                  <a:gd name="T27" fmla="*/ 266 h 480"/>
                  <a:gd name="T28" fmla="*/ 48 w 1017"/>
                  <a:gd name="T29" fmla="*/ 303 h 480"/>
                  <a:gd name="T30" fmla="*/ 66 w 1017"/>
                  <a:gd name="T31" fmla="*/ 338 h 480"/>
                  <a:gd name="T32" fmla="*/ 87 w 1017"/>
                  <a:gd name="T33" fmla="*/ 371 h 480"/>
                  <a:gd name="T34" fmla="*/ 110 w 1017"/>
                  <a:gd name="T35" fmla="*/ 402 h 480"/>
                  <a:gd name="T36" fmla="*/ 215 w 1017"/>
                  <a:gd name="T37" fmla="*/ 394 h 480"/>
                  <a:gd name="T38" fmla="*/ 255 w 1017"/>
                  <a:gd name="T39" fmla="*/ 385 h 480"/>
                  <a:gd name="T40" fmla="*/ 295 w 1017"/>
                  <a:gd name="T41" fmla="*/ 378 h 480"/>
                  <a:gd name="T42" fmla="*/ 346 w 1017"/>
                  <a:gd name="T43" fmla="*/ 371 h 480"/>
                  <a:gd name="T44" fmla="*/ 931 w 1017"/>
                  <a:gd name="T45" fmla="*/ 370 h 480"/>
                  <a:gd name="T46" fmla="*/ 954 w 1017"/>
                  <a:gd name="T47" fmla="*/ 333 h 480"/>
                  <a:gd name="T48" fmla="*/ 974 w 1017"/>
                  <a:gd name="T49" fmla="*/ 294 h 480"/>
                  <a:gd name="T50" fmla="*/ 990 w 1017"/>
                  <a:gd name="T51" fmla="*/ 253 h 480"/>
                  <a:gd name="T52" fmla="*/ 1003 w 1017"/>
                  <a:gd name="T53" fmla="*/ 209 h 480"/>
                  <a:gd name="T54" fmla="*/ 1012 w 1017"/>
                  <a:gd name="T55" fmla="*/ 164 h 480"/>
                  <a:gd name="T56" fmla="*/ 1016 w 1017"/>
                  <a:gd name="T57" fmla="*/ 117 h 480"/>
                  <a:gd name="T58" fmla="*/ 852 w 1017"/>
                  <a:gd name="T59" fmla="*/ 116 h 480"/>
                  <a:gd name="T60" fmla="*/ 788 w 1017"/>
                  <a:gd name="T61" fmla="*/ 110 h 480"/>
                  <a:gd name="T62" fmla="*/ 725 w 1017"/>
                  <a:gd name="T63" fmla="*/ 97 h 480"/>
                  <a:gd name="T64" fmla="*/ 664 w 1017"/>
                  <a:gd name="T65" fmla="*/ 78 h 480"/>
                  <a:gd name="T66" fmla="*/ 510 w 1017"/>
                  <a:gd name="T67" fmla="*/ 27 h 480"/>
                  <a:gd name="T68" fmla="*/ 447 w 1017"/>
                  <a:gd name="T69" fmla="*/ 11 h 480"/>
                  <a:gd name="T70" fmla="*/ 381 w 1017"/>
                  <a:gd name="T71" fmla="*/ 1 h 4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7"/>
                  <a:gd name="T109" fmla="*/ 0 h 480"/>
                  <a:gd name="T110" fmla="*/ 1017 w 1017"/>
                  <a:gd name="T111" fmla="*/ 480 h 4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7" h="480">
                    <a:moveTo>
                      <a:pt x="348" y="0"/>
                    </a:moveTo>
                    <a:lnTo>
                      <a:pt x="313" y="0"/>
                    </a:lnTo>
                    <a:lnTo>
                      <a:pt x="278" y="3"/>
                    </a:lnTo>
                    <a:lnTo>
                      <a:pt x="255" y="7"/>
                    </a:lnTo>
                    <a:lnTo>
                      <a:pt x="232" y="11"/>
                    </a:lnTo>
                    <a:lnTo>
                      <a:pt x="210" y="15"/>
                    </a:lnTo>
                    <a:lnTo>
                      <a:pt x="189" y="20"/>
                    </a:lnTo>
                    <a:lnTo>
                      <a:pt x="168" y="25"/>
                    </a:lnTo>
                    <a:lnTo>
                      <a:pt x="148" y="31"/>
                    </a:lnTo>
                    <a:lnTo>
                      <a:pt x="128" y="36"/>
                    </a:lnTo>
                    <a:lnTo>
                      <a:pt x="109" y="43"/>
                    </a:lnTo>
                    <a:lnTo>
                      <a:pt x="90" y="49"/>
                    </a:lnTo>
                    <a:lnTo>
                      <a:pt x="72" y="56"/>
                    </a:lnTo>
                    <a:lnTo>
                      <a:pt x="55" y="62"/>
                    </a:lnTo>
                    <a:lnTo>
                      <a:pt x="38" y="69"/>
                    </a:lnTo>
                    <a:lnTo>
                      <a:pt x="22" y="76"/>
                    </a:lnTo>
                    <a:lnTo>
                      <a:pt x="7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1" y="121"/>
                    </a:lnTo>
                    <a:lnTo>
                      <a:pt x="3" y="143"/>
                    </a:lnTo>
                    <a:lnTo>
                      <a:pt x="6" y="165"/>
                    </a:lnTo>
                    <a:lnTo>
                      <a:pt x="10" y="186"/>
                    </a:lnTo>
                    <a:lnTo>
                      <a:pt x="14" y="207"/>
                    </a:lnTo>
                    <a:lnTo>
                      <a:pt x="20" y="227"/>
                    </a:lnTo>
                    <a:lnTo>
                      <a:pt x="26" y="247"/>
                    </a:lnTo>
                    <a:lnTo>
                      <a:pt x="32" y="266"/>
                    </a:lnTo>
                    <a:lnTo>
                      <a:pt x="40" y="285"/>
                    </a:lnTo>
                    <a:lnTo>
                      <a:pt x="48" y="303"/>
                    </a:lnTo>
                    <a:lnTo>
                      <a:pt x="57" y="321"/>
                    </a:lnTo>
                    <a:lnTo>
                      <a:pt x="66" y="338"/>
                    </a:lnTo>
                    <a:lnTo>
                      <a:pt x="76" y="355"/>
                    </a:lnTo>
                    <a:lnTo>
                      <a:pt x="87" y="371"/>
                    </a:lnTo>
                    <a:lnTo>
                      <a:pt x="98" y="387"/>
                    </a:lnTo>
                    <a:lnTo>
                      <a:pt x="110" y="402"/>
                    </a:lnTo>
                    <a:lnTo>
                      <a:pt x="122" y="417"/>
                    </a:lnTo>
                    <a:lnTo>
                      <a:pt x="215" y="394"/>
                    </a:lnTo>
                    <a:lnTo>
                      <a:pt x="235" y="389"/>
                    </a:lnTo>
                    <a:lnTo>
                      <a:pt x="255" y="385"/>
                    </a:lnTo>
                    <a:lnTo>
                      <a:pt x="275" y="381"/>
                    </a:lnTo>
                    <a:lnTo>
                      <a:pt x="295" y="378"/>
                    </a:lnTo>
                    <a:lnTo>
                      <a:pt x="316" y="374"/>
                    </a:lnTo>
                    <a:lnTo>
                      <a:pt x="346" y="371"/>
                    </a:lnTo>
                    <a:lnTo>
                      <a:pt x="375" y="370"/>
                    </a:lnTo>
                    <a:lnTo>
                      <a:pt x="931" y="370"/>
                    </a:lnTo>
                    <a:lnTo>
                      <a:pt x="943" y="352"/>
                    </a:lnTo>
                    <a:lnTo>
                      <a:pt x="954" y="333"/>
                    </a:lnTo>
                    <a:lnTo>
                      <a:pt x="964" y="314"/>
                    </a:lnTo>
                    <a:lnTo>
                      <a:pt x="974" y="294"/>
                    </a:lnTo>
                    <a:lnTo>
                      <a:pt x="982" y="274"/>
                    </a:lnTo>
                    <a:lnTo>
                      <a:pt x="990" y="253"/>
                    </a:lnTo>
                    <a:lnTo>
                      <a:pt x="997" y="231"/>
                    </a:lnTo>
                    <a:lnTo>
                      <a:pt x="1003" y="209"/>
                    </a:lnTo>
                    <a:lnTo>
                      <a:pt x="1008" y="187"/>
                    </a:lnTo>
                    <a:lnTo>
                      <a:pt x="1012" y="164"/>
                    </a:lnTo>
                    <a:lnTo>
                      <a:pt x="1014" y="140"/>
                    </a:lnTo>
                    <a:lnTo>
                      <a:pt x="1016" y="117"/>
                    </a:lnTo>
                    <a:lnTo>
                      <a:pt x="1016" y="116"/>
                    </a:lnTo>
                    <a:lnTo>
                      <a:pt x="852" y="116"/>
                    </a:lnTo>
                    <a:lnTo>
                      <a:pt x="820" y="114"/>
                    </a:lnTo>
                    <a:lnTo>
                      <a:pt x="788" y="110"/>
                    </a:lnTo>
                    <a:lnTo>
                      <a:pt x="756" y="104"/>
                    </a:lnTo>
                    <a:lnTo>
                      <a:pt x="725" y="97"/>
                    </a:lnTo>
                    <a:lnTo>
                      <a:pt x="694" y="88"/>
                    </a:lnTo>
                    <a:lnTo>
                      <a:pt x="664" y="78"/>
                    </a:lnTo>
                    <a:lnTo>
                      <a:pt x="541" y="37"/>
                    </a:lnTo>
                    <a:lnTo>
                      <a:pt x="510" y="27"/>
                    </a:lnTo>
                    <a:lnTo>
                      <a:pt x="479" y="19"/>
                    </a:lnTo>
                    <a:lnTo>
                      <a:pt x="447" y="11"/>
                    </a:lnTo>
                    <a:lnTo>
                      <a:pt x="414" y="5"/>
                    </a:lnTo>
                    <a:lnTo>
                      <a:pt x="381" y="1"/>
                    </a:lnTo>
                    <a:lnTo>
                      <a:pt x="348" y="0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8A81352A-4138-4172-9A6C-FDA312D4C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" y="432"/>
                <a:ext cx="1017" cy="480"/>
              </a:xfrm>
              <a:custGeom>
                <a:avLst/>
                <a:gdLst>
                  <a:gd name="T0" fmla="*/ 1017 w 1017"/>
                  <a:gd name="T1" fmla="*/ 93 h 480"/>
                  <a:gd name="T2" fmla="*/ 998 w 1017"/>
                  <a:gd name="T3" fmla="*/ 97 h 480"/>
                  <a:gd name="T4" fmla="*/ 979 w 1017"/>
                  <a:gd name="T5" fmla="*/ 101 h 480"/>
                  <a:gd name="T6" fmla="*/ 960 w 1017"/>
                  <a:gd name="T7" fmla="*/ 105 h 480"/>
                  <a:gd name="T8" fmla="*/ 940 w 1017"/>
                  <a:gd name="T9" fmla="*/ 109 h 480"/>
                  <a:gd name="T10" fmla="*/ 920 w 1017"/>
                  <a:gd name="T11" fmla="*/ 112 h 480"/>
                  <a:gd name="T12" fmla="*/ 886 w 1017"/>
                  <a:gd name="T13" fmla="*/ 116 h 480"/>
                  <a:gd name="T14" fmla="*/ 852 w 1017"/>
                  <a:gd name="T15" fmla="*/ 116 h 480"/>
                  <a:gd name="T16" fmla="*/ 1016 w 1017"/>
                  <a:gd name="T17" fmla="*/ 116 h 480"/>
                  <a:gd name="T18" fmla="*/ 1017 w 1017"/>
                  <a:gd name="T19" fmla="*/ 93 h 4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7"/>
                  <a:gd name="T31" fmla="*/ 0 h 480"/>
                  <a:gd name="T32" fmla="*/ 1017 w 1017"/>
                  <a:gd name="T33" fmla="*/ 480 h 4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7" h="480">
                    <a:moveTo>
                      <a:pt x="1017" y="93"/>
                    </a:moveTo>
                    <a:lnTo>
                      <a:pt x="998" y="97"/>
                    </a:lnTo>
                    <a:lnTo>
                      <a:pt x="979" y="101"/>
                    </a:lnTo>
                    <a:lnTo>
                      <a:pt x="960" y="105"/>
                    </a:lnTo>
                    <a:lnTo>
                      <a:pt x="940" y="109"/>
                    </a:lnTo>
                    <a:lnTo>
                      <a:pt x="920" y="112"/>
                    </a:lnTo>
                    <a:lnTo>
                      <a:pt x="886" y="116"/>
                    </a:lnTo>
                    <a:lnTo>
                      <a:pt x="852" y="116"/>
                    </a:lnTo>
                    <a:lnTo>
                      <a:pt x="1016" y="116"/>
                    </a:lnTo>
                    <a:lnTo>
                      <a:pt x="1017" y="93"/>
                    </a:lnTo>
                  </a:path>
                </a:pathLst>
              </a:custGeom>
              <a:solidFill>
                <a:srgbClr val="5CB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21DE8D4-8177-4EDF-94AD-CCA9C3E0B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" y="10"/>
              <a:ext cx="1013" cy="487"/>
              <a:chOff x="11" y="10"/>
              <a:chExt cx="1013" cy="487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62ACCA3B-E86D-4C90-BD6B-AA99A9D10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997 w 1013"/>
                  <a:gd name="T1" fmla="*/ 369 h 487"/>
                  <a:gd name="T2" fmla="*/ 338 w 1013"/>
                  <a:gd name="T3" fmla="*/ 369 h 487"/>
                  <a:gd name="T4" fmla="*/ 372 w 1013"/>
                  <a:gd name="T5" fmla="*/ 371 h 487"/>
                  <a:gd name="T6" fmla="*/ 405 w 1013"/>
                  <a:gd name="T7" fmla="*/ 375 h 487"/>
                  <a:gd name="T8" fmla="*/ 438 w 1013"/>
                  <a:gd name="T9" fmla="*/ 381 h 487"/>
                  <a:gd name="T10" fmla="*/ 469 w 1013"/>
                  <a:gd name="T11" fmla="*/ 388 h 487"/>
                  <a:gd name="T12" fmla="*/ 501 w 1013"/>
                  <a:gd name="T13" fmla="*/ 397 h 487"/>
                  <a:gd name="T14" fmla="*/ 531 w 1013"/>
                  <a:gd name="T15" fmla="*/ 407 h 487"/>
                  <a:gd name="T16" fmla="*/ 562 w 1013"/>
                  <a:gd name="T17" fmla="*/ 417 h 487"/>
                  <a:gd name="T18" fmla="*/ 652 w 1013"/>
                  <a:gd name="T19" fmla="*/ 448 h 487"/>
                  <a:gd name="T20" fmla="*/ 681 w 1013"/>
                  <a:gd name="T21" fmla="*/ 458 h 487"/>
                  <a:gd name="T22" fmla="*/ 711 w 1013"/>
                  <a:gd name="T23" fmla="*/ 467 h 487"/>
                  <a:gd name="T24" fmla="*/ 741 w 1013"/>
                  <a:gd name="T25" fmla="*/ 474 h 487"/>
                  <a:gd name="T26" fmla="*/ 771 w 1013"/>
                  <a:gd name="T27" fmla="*/ 481 h 487"/>
                  <a:gd name="T28" fmla="*/ 801 w 1013"/>
                  <a:gd name="T29" fmla="*/ 485 h 487"/>
                  <a:gd name="T30" fmla="*/ 832 w 1013"/>
                  <a:gd name="T31" fmla="*/ 487 h 487"/>
                  <a:gd name="T32" fmla="*/ 863 w 1013"/>
                  <a:gd name="T33" fmla="*/ 487 h 487"/>
                  <a:gd name="T34" fmla="*/ 895 w 1013"/>
                  <a:gd name="T35" fmla="*/ 484 h 487"/>
                  <a:gd name="T36" fmla="*/ 915 w 1013"/>
                  <a:gd name="T37" fmla="*/ 481 h 487"/>
                  <a:gd name="T38" fmla="*/ 936 w 1013"/>
                  <a:gd name="T39" fmla="*/ 478 h 487"/>
                  <a:gd name="T40" fmla="*/ 955 w 1013"/>
                  <a:gd name="T41" fmla="*/ 474 h 487"/>
                  <a:gd name="T42" fmla="*/ 975 w 1013"/>
                  <a:gd name="T43" fmla="*/ 470 h 487"/>
                  <a:gd name="T44" fmla="*/ 994 w 1013"/>
                  <a:gd name="T45" fmla="*/ 466 h 487"/>
                  <a:gd name="T46" fmla="*/ 1012 w 1013"/>
                  <a:gd name="T47" fmla="*/ 461 h 487"/>
                  <a:gd name="T48" fmla="*/ 1011 w 1013"/>
                  <a:gd name="T49" fmla="*/ 442 h 487"/>
                  <a:gd name="T50" fmla="*/ 1008 w 1013"/>
                  <a:gd name="T51" fmla="*/ 422 h 487"/>
                  <a:gd name="T52" fmla="*/ 1004 w 1013"/>
                  <a:gd name="T53" fmla="*/ 402 h 487"/>
                  <a:gd name="T54" fmla="*/ 1000 w 1013"/>
                  <a:gd name="T55" fmla="*/ 382 h 487"/>
                  <a:gd name="T56" fmla="*/ 997 w 1013"/>
                  <a:gd name="T57" fmla="*/ 369 h 4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13"/>
                  <a:gd name="T88" fmla="*/ 0 h 487"/>
                  <a:gd name="T89" fmla="*/ 1013 w 1013"/>
                  <a:gd name="T90" fmla="*/ 487 h 4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13" h="487">
                    <a:moveTo>
                      <a:pt x="997" y="369"/>
                    </a:moveTo>
                    <a:lnTo>
                      <a:pt x="338" y="369"/>
                    </a:lnTo>
                    <a:lnTo>
                      <a:pt x="372" y="371"/>
                    </a:lnTo>
                    <a:lnTo>
                      <a:pt x="405" y="375"/>
                    </a:lnTo>
                    <a:lnTo>
                      <a:pt x="438" y="381"/>
                    </a:lnTo>
                    <a:lnTo>
                      <a:pt x="469" y="388"/>
                    </a:lnTo>
                    <a:lnTo>
                      <a:pt x="501" y="397"/>
                    </a:lnTo>
                    <a:lnTo>
                      <a:pt x="531" y="407"/>
                    </a:lnTo>
                    <a:lnTo>
                      <a:pt x="562" y="417"/>
                    </a:lnTo>
                    <a:lnTo>
                      <a:pt x="652" y="448"/>
                    </a:lnTo>
                    <a:lnTo>
                      <a:pt x="681" y="458"/>
                    </a:lnTo>
                    <a:lnTo>
                      <a:pt x="711" y="467"/>
                    </a:lnTo>
                    <a:lnTo>
                      <a:pt x="741" y="474"/>
                    </a:lnTo>
                    <a:lnTo>
                      <a:pt x="771" y="481"/>
                    </a:lnTo>
                    <a:lnTo>
                      <a:pt x="801" y="485"/>
                    </a:lnTo>
                    <a:lnTo>
                      <a:pt x="832" y="487"/>
                    </a:lnTo>
                    <a:lnTo>
                      <a:pt x="863" y="487"/>
                    </a:lnTo>
                    <a:lnTo>
                      <a:pt x="895" y="484"/>
                    </a:lnTo>
                    <a:lnTo>
                      <a:pt x="915" y="481"/>
                    </a:lnTo>
                    <a:lnTo>
                      <a:pt x="936" y="478"/>
                    </a:lnTo>
                    <a:lnTo>
                      <a:pt x="955" y="474"/>
                    </a:lnTo>
                    <a:lnTo>
                      <a:pt x="975" y="470"/>
                    </a:lnTo>
                    <a:lnTo>
                      <a:pt x="994" y="466"/>
                    </a:lnTo>
                    <a:lnTo>
                      <a:pt x="1012" y="461"/>
                    </a:lnTo>
                    <a:lnTo>
                      <a:pt x="1011" y="442"/>
                    </a:lnTo>
                    <a:lnTo>
                      <a:pt x="1008" y="422"/>
                    </a:lnTo>
                    <a:lnTo>
                      <a:pt x="1004" y="402"/>
                    </a:lnTo>
                    <a:lnTo>
                      <a:pt x="1000" y="382"/>
                    </a:lnTo>
                    <a:lnTo>
                      <a:pt x="997" y="369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EB2CB85-8255-4A69-808D-877E045E3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256 w 1013"/>
                  <a:gd name="T1" fmla="*/ 0 h 487"/>
                  <a:gd name="T2" fmla="*/ 200 w 1013"/>
                  <a:gd name="T3" fmla="*/ 6 h 487"/>
                  <a:gd name="T4" fmla="*/ 161 w 1013"/>
                  <a:gd name="T5" fmla="*/ 13 h 487"/>
                  <a:gd name="T6" fmla="*/ 117 w 1013"/>
                  <a:gd name="T7" fmla="*/ 96 h 487"/>
                  <a:gd name="T8" fmla="*/ 96 w 1013"/>
                  <a:gd name="T9" fmla="*/ 137 h 487"/>
                  <a:gd name="T10" fmla="*/ 76 w 1013"/>
                  <a:gd name="T11" fmla="*/ 179 h 487"/>
                  <a:gd name="T12" fmla="*/ 57 w 1013"/>
                  <a:gd name="T13" fmla="*/ 222 h 487"/>
                  <a:gd name="T14" fmla="*/ 40 w 1013"/>
                  <a:gd name="T15" fmla="*/ 265 h 487"/>
                  <a:gd name="T16" fmla="*/ 26 w 1013"/>
                  <a:gd name="T17" fmla="*/ 310 h 487"/>
                  <a:gd name="T18" fmla="*/ 14 w 1013"/>
                  <a:gd name="T19" fmla="*/ 356 h 487"/>
                  <a:gd name="T20" fmla="*/ 5 w 1013"/>
                  <a:gd name="T21" fmla="*/ 403 h 487"/>
                  <a:gd name="T22" fmla="*/ 0 w 1013"/>
                  <a:gd name="T23" fmla="*/ 452 h 487"/>
                  <a:gd name="T24" fmla="*/ 30 w 1013"/>
                  <a:gd name="T25" fmla="*/ 438 h 487"/>
                  <a:gd name="T26" fmla="*/ 64 w 1013"/>
                  <a:gd name="T27" fmla="*/ 425 h 487"/>
                  <a:gd name="T28" fmla="*/ 100 w 1013"/>
                  <a:gd name="T29" fmla="*/ 412 h 487"/>
                  <a:gd name="T30" fmla="*/ 139 w 1013"/>
                  <a:gd name="T31" fmla="*/ 400 h 487"/>
                  <a:gd name="T32" fmla="*/ 180 w 1013"/>
                  <a:gd name="T33" fmla="*/ 389 h 487"/>
                  <a:gd name="T34" fmla="*/ 223 w 1013"/>
                  <a:gd name="T35" fmla="*/ 380 h 487"/>
                  <a:gd name="T36" fmla="*/ 268 w 1013"/>
                  <a:gd name="T37" fmla="*/ 373 h 487"/>
                  <a:gd name="T38" fmla="*/ 338 w 1013"/>
                  <a:gd name="T39" fmla="*/ 369 h 487"/>
                  <a:gd name="T40" fmla="*/ 995 w 1013"/>
                  <a:gd name="T41" fmla="*/ 363 h 487"/>
                  <a:gd name="T42" fmla="*/ 982 w 1013"/>
                  <a:gd name="T43" fmla="*/ 324 h 487"/>
                  <a:gd name="T44" fmla="*/ 967 w 1013"/>
                  <a:gd name="T45" fmla="*/ 287 h 487"/>
                  <a:gd name="T46" fmla="*/ 949 w 1013"/>
                  <a:gd name="T47" fmla="*/ 251 h 487"/>
                  <a:gd name="T48" fmla="*/ 929 w 1013"/>
                  <a:gd name="T49" fmla="*/ 216 h 487"/>
                  <a:gd name="T50" fmla="*/ 908 w 1013"/>
                  <a:gd name="T51" fmla="*/ 181 h 487"/>
                  <a:gd name="T52" fmla="*/ 886 w 1013"/>
                  <a:gd name="T53" fmla="*/ 147 h 487"/>
                  <a:gd name="T54" fmla="*/ 866 w 1013"/>
                  <a:gd name="T55" fmla="*/ 118 h 487"/>
                  <a:gd name="T56" fmla="*/ 752 w 1013"/>
                  <a:gd name="T57" fmla="*/ 115 h 487"/>
                  <a:gd name="T58" fmla="*/ 691 w 1013"/>
                  <a:gd name="T59" fmla="*/ 105 h 487"/>
                  <a:gd name="T60" fmla="*/ 632 w 1013"/>
                  <a:gd name="T61" fmla="*/ 88 h 487"/>
                  <a:gd name="T62" fmla="*/ 513 w 1013"/>
                  <a:gd name="T63" fmla="*/ 47 h 487"/>
                  <a:gd name="T64" fmla="*/ 452 w 1013"/>
                  <a:gd name="T65" fmla="*/ 27 h 487"/>
                  <a:gd name="T66" fmla="*/ 389 w 1013"/>
                  <a:gd name="T67" fmla="*/ 11 h 487"/>
                  <a:gd name="T68" fmla="*/ 324 w 1013"/>
                  <a:gd name="T69" fmla="*/ 1 h 4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3"/>
                  <a:gd name="T106" fmla="*/ 0 h 487"/>
                  <a:gd name="T107" fmla="*/ 1013 w 1013"/>
                  <a:gd name="T108" fmla="*/ 487 h 48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3" h="487">
                    <a:moveTo>
                      <a:pt x="290" y="0"/>
                    </a:moveTo>
                    <a:lnTo>
                      <a:pt x="256" y="0"/>
                    </a:lnTo>
                    <a:lnTo>
                      <a:pt x="220" y="3"/>
                    </a:lnTo>
                    <a:lnTo>
                      <a:pt x="200" y="6"/>
                    </a:lnTo>
                    <a:lnTo>
                      <a:pt x="180" y="10"/>
                    </a:lnTo>
                    <a:lnTo>
                      <a:pt x="161" y="13"/>
                    </a:lnTo>
                    <a:lnTo>
                      <a:pt x="128" y="75"/>
                    </a:lnTo>
                    <a:lnTo>
                      <a:pt x="117" y="96"/>
                    </a:lnTo>
                    <a:lnTo>
                      <a:pt x="106" y="118"/>
                    </a:lnTo>
                    <a:lnTo>
                      <a:pt x="96" y="137"/>
                    </a:lnTo>
                    <a:lnTo>
                      <a:pt x="86" y="158"/>
                    </a:lnTo>
                    <a:lnTo>
                      <a:pt x="76" y="179"/>
                    </a:lnTo>
                    <a:lnTo>
                      <a:pt x="66" y="201"/>
                    </a:lnTo>
                    <a:lnTo>
                      <a:pt x="57" y="222"/>
                    </a:lnTo>
                    <a:lnTo>
                      <a:pt x="49" y="244"/>
                    </a:lnTo>
                    <a:lnTo>
                      <a:pt x="40" y="265"/>
                    </a:lnTo>
                    <a:lnTo>
                      <a:pt x="33" y="287"/>
                    </a:lnTo>
                    <a:lnTo>
                      <a:pt x="26" y="310"/>
                    </a:lnTo>
                    <a:lnTo>
                      <a:pt x="19" y="333"/>
                    </a:lnTo>
                    <a:lnTo>
                      <a:pt x="14" y="356"/>
                    </a:lnTo>
                    <a:lnTo>
                      <a:pt x="9" y="379"/>
                    </a:lnTo>
                    <a:lnTo>
                      <a:pt x="5" y="403"/>
                    </a:lnTo>
                    <a:lnTo>
                      <a:pt x="2" y="427"/>
                    </a:lnTo>
                    <a:lnTo>
                      <a:pt x="0" y="452"/>
                    </a:lnTo>
                    <a:lnTo>
                      <a:pt x="15" y="445"/>
                    </a:lnTo>
                    <a:lnTo>
                      <a:pt x="30" y="438"/>
                    </a:lnTo>
                    <a:lnTo>
                      <a:pt x="47" y="432"/>
                    </a:lnTo>
                    <a:lnTo>
                      <a:pt x="64" y="425"/>
                    </a:lnTo>
                    <a:lnTo>
                      <a:pt x="82" y="418"/>
                    </a:lnTo>
                    <a:lnTo>
                      <a:pt x="100" y="412"/>
                    </a:lnTo>
                    <a:lnTo>
                      <a:pt x="119" y="406"/>
                    </a:lnTo>
                    <a:lnTo>
                      <a:pt x="139" y="400"/>
                    </a:lnTo>
                    <a:lnTo>
                      <a:pt x="159" y="395"/>
                    </a:lnTo>
                    <a:lnTo>
                      <a:pt x="180" y="389"/>
                    </a:lnTo>
                    <a:lnTo>
                      <a:pt x="201" y="385"/>
                    </a:lnTo>
                    <a:lnTo>
                      <a:pt x="223" y="380"/>
                    </a:lnTo>
                    <a:lnTo>
                      <a:pt x="245" y="376"/>
                    </a:lnTo>
                    <a:lnTo>
                      <a:pt x="268" y="373"/>
                    </a:lnTo>
                    <a:lnTo>
                      <a:pt x="304" y="370"/>
                    </a:lnTo>
                    <a:lnTo>
                      <a:pt x="338" y="369"/>
                    </a:lnTo>
                    <a:lnTo>
                      <a:pt x="997" y="369"/>
                    </a:lnTo>
                    <a:lnTo>
                      <a:pt x="995" y="363"/>
                    </a:lnTo>
                    <a:lnTo>
                      <a:pt x="989" y="343"/>
                    </a:lnTo>
                    <a:lnTo>
                      <a:pt x="982" y="324"/>
                    </a:lnTo>
                    <a:lnTo>
                      <a:pt x="975" y="306"/>
                    </a:lnTo>
                    <a:lnTo>
                      <a:pt x="967" y="287"/>
                    </a:lnTo>
                    <a:lnTo>
                      <a:pt x="958" y="269"/>
                    </a:lnTo>
                    <a:lnTo>
                      <a:pt x="949" y="251"/>
                    </a:lnTo>
                    <a:lnTo>
                      <a:pt x="939" y="233"/>
                    </a:lnTo>
                    <a:lnTo>
                      <a:pt x="929" y="216"/>
                    </a:lnTo>
                    <a:lnTo>
                      <a:pt x="919" y="198"/>
                    </a:lnTo>
                    <a:lnTo>
                      <a:pt x="908" y="181"/>
                    </a:lnTo>
                    <a:lnTo>
                      <a:pt x="897" y="164"/>
                    </a:lnTo>
                    <a:lnTo>
                      <a:pt x="886" y="147"/>
                    </a:lnTo>
                    <a:lnTo>
                      <a:pt x="875" y="131"/>
                    </a:lnTo>
                    <a:lnTo>
                      <a:pt x="866" y="118"/>
                    </a:lnTo>
                    <a:lnTo>
                      <a:pt x="782" y="118"/>
                    </a:lnTo>
                    <a:lnTo>
                      <a:pt x="752" y="115"/>
                    </a:lnTo>
                    <a:lnTo>
                      <a:pt x="721" y="111"/>
                    </a:lnTo>
                    <a:lnTo>
                      <a:pt x="691" y="105"/>
                    </a:lnTo>
                    <a:lnTo>
                      <a:pt x="662" y="97"/>
                    </a:lnTo>
                    <a:lnTo>
                      <a:pt x="632" y="88"/>
                    </a:lnTo>
                    <a:lnTo>
                      <a:pt x="602" y="79"/>
                    </a:lnTo>
                    <a:lnTo>
                      <a:pt x="513" y="47"/>
                    </a:lnTo>
                    <a:lnTo>
                      <a:pt x="482" y="37"/>
                    </a:lnTo>
                    <a:lnTo>
                      <a:pt x="452" y="27"/>
                    </a:lnTo>
                    <a:lnTo>
                      <a:pt x="421" y="19"/>
                    </a:lnTo>
                    <a:lnTo>
                      <a:pt x="389" y="11"/>
                    </a:lnTo>
                    <a:lnTo>
                      <a:pt x="357" y="5"/>
                    </a:lnTo>
                    <a:lnTo>
                      <a:pt x="324" y="1"/>
                    </a:lnTo>
                    <a:lnTo>
                      <a:pt x="290" y="0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843C3CF-887B-43EB-9C98-3A76AB9DA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" y="10"/>
                <a:ext cx="1013" cy="487"/>
              </a:xfrm>
              <a:custGeom>
                <a:avLst/>
                <a:gdLst>
                  <a:gd name="T0" fmla="*/ 857 w 1013"/>
                  <a:gd name="T1" fmla="*/ 113 h 487"/>
                  <a:gd name="T2" fmla="*/ 851 w 1013"/>
                  <a:gd name="T3" fmla="*/ 114 h 487"/>
                  <a:gd name="T4" fmla="*/ 845 w 1013"/>
                  <a:gd name="T5" fmla="*/ 115 h 487"/>
                  <a:gd name="T6" fmla="*/ 814 w 1013"/>
                  <a:gd name="T7" fmla="*/ 118 h 487"/>
                  <a:gd name="T8" fmla="*/ 782 w 1013"/>
                  <a:gd name="T9" fmla="*/ 118 h 487"/>
                  <a:gd name="T10" fmla="*/ 866 w 1013"/>
                  <a:gd name="T11" fmla="*/ 118 h 487"/>
                  <a:gd name="T12" fmla="*/ 864 w 1013"/>
                  <a:gd name="T13" fmla="*/ 115 h 487"/>
                  <a:gd name="T14" fmla="*/ 857 w 1013"/>
                  <a:gd name="T15" fmla="*/ 113 h 4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487"/>
                  <a:gd name="T26" fmla="*/ 1013 w 1013"/>
                  <a:gd name="T27" fmla="*/ 487 h 4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487">
                    <a:moveTo>
                      <a:pt x="857" y="113"/>
                    </a:moveTo>
                    <a:lnTo>
                      <a:pt x="851" y="114"/>
                    </a:lnTo>
                    <a:lnTo>
                      <a:pt x="845" y="115"/>
                    </a:lnTo>
                    <a:lnTo>
                      <a:pt x="814" y="118"/>
                    </a:lnTo>
                    <a:lnTo>
                      <a:pt x="782" y="118"/>
                    </a:lnTo>
                    <a:lnTo>
                      <a:pt x="866" y="118"/>
                    </a:lnTo>
                    <a:lnTo>
                      <a:pt x="864" y="115"/>
                    </a:lnTo>
                    <a:lnTo>
                      <a:pt x="857" y="113"/>
                    </a:lnTo>
                  </a:path>
                </a:pathLst>
              </a:custGeom>
              <a:solidFill>
                <a:srgbClr val="009C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7960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913</Words>
  <Application>Microsoft Office PowerPoint</Application>
  <PresentationFormat>On-screen Show (16:9)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Trebuchet MS</vt:lpstr>
      <vt:lpstr>Office Theme</vt:lpstr>
      <vt:lpstr>DANUBIUS-RI – Centrul Internațional de Studii Avansate pentru Sisteme Fluvii – Mări  Proiectul de Infrastructură pan-Europeană distribuită de Cercetare, inclus pe lista ESFRI în 2016, coordonat de către România  Dr. Adrian Stănică Institutul Național de Cercetare – Dezvoltare pentru Geologie și Geoecologie Marină - GeoEcoMar</vt:lpstr>
      <vt:lpstr>Titlu</vt:lpstr>
      <vt:lpstr>DANUBIUS-RI – Infrastructura de Cercetare pan-europeana</vt:lpstr>
      <vt:lpstr>PowerPoint Presentation</vt:lpstr>
      <vt:lpstr>Nodurile DANUBIUS-RI </vt:lpstr>
      <vt:lpstr>PowerPoint Presentation</vt:lpstr>
      <vt:lpstr>Evolutia DANUBIUS-RI (1)</vt:lpstr>
      <vt:lpstr>Evolutia DANUBIUS-RI (2)</vt:lpstr>
      <vt:lpstr>Evolutia DANUBIUS-RI (3)</vt:lpstr>
      <vt:lpstr>În prezent</vt:lpstr>
      <vt:lpstr>Mulţumesc!  danubius.research@geoecomar.ro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PREZENTARE</dc:title>
  <dc:creator>Admin</dc:creator>
  <cp:lastModifiedBy>Manuela</cp:lastModifiedBy>
  <cp:revision>20</cp:revision>
  <dcterms:created xsi:type="dcterms:W3CDTF">2021-01-08T08:28:57Z</dcterms:created>
  <dcterms:modified xsi:type="dcterms:W3CDTF">2021-01-21T16:57:42Z</dcterms:modified>
</cp:coreProperties>
</file>